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90" r:id="rId5"/>
    <p:sldId id="269" r:id="rId6"/>
    <p:sldId id="310" r:id="rId7"/>
    <p:sldId id="284" r:id="rId8"/>
    <p:sldId id="322" r:id="rId9"/>
    <p:sldId id="270" r:id="rId10"/>
    <p:sldId id="291" r:id="rId11"/>
    <p:sldId id="318" r:id="rId12"/>
    <p:sldId id="302" r:id="rId13"/>
    <p:sldId id="271" r:id="rId14"/>
    <p:sldId id="311" r:id="rId15"/>
    <p:sldId id="292" r:id="rId16"/>
    <p:sldId id="293" r:id="rId17"/>
    <p:sldId id="274" r:id="rId18"/>
    <p:sldId id="294" r:id="rId19"/>
    <p:sldId id="275" r:id="rId20"/>
    <p:sldId id="295" r:id="rId21"/>
    <p:sldId id="301" r:id="rId22"/>
    <p:sldId id="319" r:id="rId23"/>
    <p:sldId id="312" r:id="rId24"/>
    <p:sldId id="276" r:id="rId25"/>
    <p:sldId id="259" r:id="rId26"/>
    <p:sldId id="297" r:id="rId27"/>
    <p:sldId id="260" r:id="rId28"/>
    <p:sldId id="298" r:id="rId29"/>
    <p:sldId id="299" r:id="rId30"/>
    <p:sldId id="300" r:id="rId31"/>
    <p:sldId id="306" r:id="rId32"/>
    <p:sldId id="307" r:id="rId33"/>
    <p:sldId id="304" r:id="rId34"/>
    <p:sldId id="305" r:id="rId35"/>
    <p:sldId id="308" r:id="rId36"/>
    <p:sldId id="285" r:id="rId37"/>
    <p:sldId id="320" r:id="rId38"/>
    <p:sldId id="277" r:id="rId39"/>
    <p:sldId id="313" r:id="rId40"/>
    <p:sldId id="314" r:id="rId41"/>
    <p:sldId id="309" r:id="rId42"/>
    <p:sldId id="315" r:id="rId43"/>
    <p:sldId id="266" r:id="rId44"/>
    <p:sldId id="281" r:id="rId45"/>
    <p:sldId id="286" r:id="rId46"/>
    <p:sldId id="321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F1B8-1F02-4902-B826-23C9AC5E6EEE}" type="datetimeFigureOut">
              <a:rPr lang="it-IT" smtClean="0"/>
              <a:pPr/>
              <a:t>18/08/2018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715C-AC39-4C0A-A31A-729D82175D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F1B8-1F02-4902-B826-23C9AC5E6EEE}" type="datetimeFigureOut">
              <a:rPr lang="it-IT" smtClean="0"/>
              <a:pPr/>
              <a:t>18/08/2018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715C-AC39-4C0A-A31A-729D82175D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F1B8-1F02-4902-B826-23C9AC5E6EEE}" type="datetimeFigureOut">
              <a:rPr lang="it-IT" smtClean="0"/>
              <a:pPr/>
              <a:t>18/08/2018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715C-AC39-4C0A-A31A-729D82175D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F1B8-1F02-4902-B826-23C9AC5E6EEE}" type="datetimeFigureOut">
              <a:rPr lang="it-IT" smtClean="0"/>
              <a:pPr/>
              <a:t>18/08/2018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715C-AC39-4C0A-A31A-729D82175D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F1B8-1F02-4902-B826-23C9AC5E6EEE}" type="datetimeFigureOut">
              <a:rPr lang="it-IT" smtClean="0"/>
              <a:pPr/>
              <a:t>18/08/2018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715C-AC39-4C0A-A31A-729D82175D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F1B8-1F02-4902-B826-23C9AC5E6EEE}" type="datetimeFigureOut">
              <a:rPr lang="it-IT" smtClean="0"/>
              <a:pPr/>
              <a:t>18/08/2018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715C-AC39-4C0A-A31A-729D82175D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F1B8-1F02-4902-B826-23C9AC5E6EEE}" type="datetimeFigureOut">
              <a:rPr lang="it-IT" smtClean="0"/>
              <a:pPr/>
              <a:t>18/08/2018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715C-AC39-4C0A-A31A-729D82175D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F1B8-1F02-4902-B826-23C9AC5E6EEE}" type="datetimeFigureOut">
              <a:rPr lang="it-IT" smtClean="0"/>
              <a:pPr/>
              <a:t>18/08/2018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715C-AC39-4C0A-A31A-729D82175D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F1B8-1F02-4902-B826-23C9AC5E6EEE}" type="datetimeFigureOut">
              <a:rPr lang="it-IT" smtClean="0"/>
              <a:pPr/>
              <a:t>18/08/2018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715C-AC39-4C0A-A31A-729D82175D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F1B8-1F02-4902-B826-23C9AC5E6EEE}" type="datetimeFigureOut">
              <a:rPr lang="it-IT" smtClean="0"/>
              <a:pPr/>
              <a:t>18/08/2018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715C-AC39-4C0A-A31A-729D82175D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F1B8-1F02-4902-B826-23C9AC5E6EEE}" type="datetimeFigureOut">
              <a:rPr lang="it-IT" smtClean="0"/>
              <a:pPr/>
              <a:t>18/08/2018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2F715C-AC39-4C0A-A31A-729D82175D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60F1B8-1F02-4902-B826-23C9AC5E6EEE}" type="datetimeFigureOut">
              <a:rPr lang="it-IT" smtClean="0"/>
              <a:pPr/>
              <a:t>18/08/2018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2F715C-AC39-4C0A-A31A-729D82175DF2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tetabeta67\Desktop\LA%20STORIA%20DEGLI%20ALBERI%20DELLE%20ISOLE%20SALOMONE%20%20%20Stelle%20Sulla%20Terra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tetabeta67\Desktop\Il%20piccolo%20Nicolas%20e%20i%20suoi%20genitori%20%20%20Il%20fiume%20che%20attraversa%20Parigi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tetabeta67\Desktop\Stelle%20sulla%20terra%20%20%20Maestro%20parla%20ai%20suoi%20alunni%20dei%20dislessici%20famosi.mp4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tetabeta67\Desktop\Stelle%20sulla%20terra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tetabeta67\Desktop\Stelle%20sulla%20Terra%20%20%20Maestro%20spiega%20cos'&#232;%20la%20dislessia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/>
              <a:t>SERATA PER I GENITORI</a:t>
            </a:r>
            <a:br>
              <a:rPr lang="it-IT" dirty="0" smtClean="0"/>
            </a:br>
            <a:r>
              <a:rPr lang="it-IT" dirty="0" smtClean="0"/>
              <a:t>parte 1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sz="3200" b="1" i="1" dirty="0" smtClean="0"/>
              <a:t>Un figlio “DSA”</a:t>
            </a:r>
          </a:p>
          <a:p>
            <a:r>
              <a:rPr lang="it-IT" sz="3200" b="1" i="1" dirty="0" smtClean="0"/>
              <a:t>Le infinite sfumature</a:t>
            </a:r>
          </a:p>
          <a:p>
            <a:r>
              <a:rPr lang="it-IT" sz="3200" b="1" i="1" dirty="0" smtClean="0"/>
              <a:t>Tra l’accettazione e il rifiuto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200" dirty="0" smtClean="0">
                <a:latin typeface="Cambria" pitchFamily="18" charset="0"/>
              </a:rPr>
              <a:t>Ci sono genitori che nonostante la diagnosi continuano a credere che il proprio figlio sia solo indisciplinato o pigro, altri che vanno in ansia ogni volta che si devono fare i compiti, un colloquio con la scuola, o una visita specialistica, altri ancora che delegano completamente il problema ad esterni.</a:t>
            </a:r>
          </a:p>
          <a:p>
            <a:pPr marL="0" indent="0" algn="ctr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it-IT" sz="2200" b="1" dirty="0" smtClean="0">
                <a:latin typeface="Cambria" pitchFamily="18" charset="0"/>
              </a:rPr>
              <a:t>BISOGNA INVECE MATURARE UNA CONSAPEVOLEZZA CHE RESTITUISCE POTERE </a:t>
            </a:r>
            <a:r>
              <a:rPr lang="it-IT" sz="2200" b="1" dirty="0" err="1" smtClean="0">
                <a:latin typeface="Cambria" pitchFamily="18" charset="0"/>
              </a:rPr>
              <a:t>D’AZIONE</a:t>
            </a:r>
            <a:r>
              <a:rPr lang="it-IT" sz="2200" b="1" dirty="0" smtClean="0">
                <a:latin typeface="Cambria" pitchFamily="18" charset="0"/>
              </a:rPr>
              <a:t>.</a:t>
            </a:r>
          </a:p>
          <a:p>
            <a:pPr marL="0" indent="0" algn="just">
              <a:buNone/>
            </a:pPr>
            <a:endParaRPr lang="it-IT" sz="2200" b="1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it-IT" sz="2200" dirty="0" smtClean="0">
                <a:latin typeface="Cambria" pitchFamily="18" charset="0"/>
              </a:rPr>
              <a:t>Ogni genitore può essere una risorsa preziosa per il miglioramento del proprio figlio senza dimenticare quanto sia</a:t>
            </a:r>
          </a:p>
          <a:p>
            <a:pPr marL="0" indent="0" algn="ctr">
              <a:buNone/>
            </a:pPr>
            <a:r>
              <a:rPr lang="it-IT" sz="2200" i="1" dirty="0" smtClean="0">
                <a:latin typeface="Cambria" pitchFamily="18" charset="0"/>
              </a:rPr>
              <a:t>“importante imparare a vivere la relazione genitori/figli sul piano della bellezza che essa può offrire, al di là dello studio e dei risultati scolastici” </a:t>
            </a:r>
            <a:r>
              <a:rPr lang="it-IT" sz="2200" dirty="0" smtClean="0">
                <a:latin typeface="Cambria" pitchFamily="18" charset="0"/>
              </a:rPr>
              <a:t>(G. </a:t>
            </a:r>
            <a:r>
              <a:rPr lang="it-IT" sz="2200" dirty="0" err="1" smtClean="0">
                <a:latin typeface="Cambria" pitchFamily="18" charset="0"/>
              </a:rPr>
              <a:t>LoPresti</a:t>
            </a:r>
            <a:r>
              <a:rPr lang="it-IT" sz="2200" dirty="0" smtClean="0">
                <a:latin typeface="Cambria" pitchFamily="18" charset="0"/>
              </a:rPr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it-IT" sz="2200" b="1" dirty="0" smtClean="0">
              <a:latin typeface="Cambria" pitchFamily="18" charset="0"/>
            </a:endParaRPr>
          </a:p>
          <a:p>
            <a:pPr marL="0" indent="0" algn="just">
              <a:buNone/>
            </a:pPr>
            <a:endParaRPr lang="it-IT" sz="22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it-IT" sz="2200" dirty="0" smtClean="0">
                <a:latin typeface="Cambria" pitchFamily="18" charset="0"/>
              </a:rPr>
              <a:t>Certo avere un figlio DSA è sicuramente impegnativo, </a:t>
            </a:r>
          </a:p>
          <a:p>
            <a:pPr marL="0" indent="0" algn="ctr">
              <a:buNone/>
            </a:pPr>
            <a:r>
              <a:rPr lang="it-IT" sz="2200" dirty="0" smtClean="0">
                <a:latin typeface="Cambria" pitchFamily="18" charset="0"/>
              </a:rPr>
              <a:t>ed è normale che ogni genitore si senta</a:t>
            </a:r>
          </a:p>
          <a:p>
            <a:pPr marL="0" indent="0" algn="ctr">
              <a:buNone/>
            </a:pPr>
            <a:r>
              <a:rPr lang="it-IT" sz="2200" dirty="0" smtClean="0">
                <a:latin typeface="Cambria" pitchFamily="18" charset="0"/>
              </a:rPr>
              <a:t> la responsabilità di colmare in qualche modo le carenze, </a:t>
            </a:r>
          </a:p>
          <a:p>
            <a:pPr marL="0" indent="0" algn="ctr">
              <a:buNone/>
            </a:pPr>
            <a:r>
              <a:rPr lang="it-IT" sz="2200" dirty="0" smtClean="0">
                <a:latin typeface="Cambria" pitchFamily="18" charset="0"/>
              </a:rPr>
              <a:t>facendosi carico di questo peso sulle spalle </a:t>
            </a:r>
          </a:p>
          <a:p>
            <a:pPr marL="0" indent="0" algn="ctr">
              <a:buNone/>
            </a:pPr>
            <a:r>
              <a:rPr lang="it-IT" sz="2200" dirty="0" smtClean="0">
                <a:latin typeface="Cambria" pitchFamily="18" charset="0"/>
              </a:rPr>
              <a:t>per non far soffrire il figlio. </a:t>
            </a:r>
          </a:p>
          <a:p>
            <a:pPr marL="0" indent="0" algn="ctr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it-IT" sz="2200" i="1" dirty="0" smtClean="0">
                <a:latin typeface="Cambria" pitchFamily="18" charset="0"/>
              </a:rPr>
              <a:t>ATTENZIONE però </a:t>
            </a:r>
            <a:r>
              <a:rPr lang="it-IT" sz="2200" dirty="0" smtClean="0">
                <a:latin typeface="Cambria" pitchFamily="18" charset="0"/>
              </a:rPr>
              <a:t>a non disintegrare la vostra relazione con il figlio e la sua idea di se stesso come persona autonoma.</a:t>
            </a:r>
          </a:p>
          <a:p>
            <a:pPr marL="0" indent="0" algn="ctr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it-IT" sz="2200" b="1" dirty="0" smtClean="0">
              <a:latin typeface="Cambria" pitchFamily="18" charset="0"/>
            </a:endParaRPr>
          </a:p>
          <a:p>
            <a:pPr marL="0" indent="0" algn="just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it-IT" sz="2200" dirty="0" smtClean="0">
                <a:latin typeface="Cambria" pitchFamily="18" charset="0"/>
              </a:rPr>
              <a:t> </a:t>
            </a:r>
            <a:endParaRPr lang="it-IT" sz="22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4286256"/>
            <a:ext cx="8229600" cy="1081838"/>
          </a:xfrm>
        </p:spPr>
        <p:txBody>
          <a:bodyPr>
            <a:normAutofit fontScale="90000"/>
          </a:bodyPr>
          <a:lstStyle/>
          <a:p>
            <a:r>
              <a:rPr lang="it-IT" sz="3600" b="1" i="1" dirty="0" smtClean="0"/>
              <a:t>Stelle sulla terra</a:t>
            </a:r>
            <a:br>
              <a:rPr lang="it-IT" sz="3600" b="1" i="1" dirty="0" smtClean="0"/>
            </a:br>
            <a:r>
              <a:rPr lang="it-IT" sz="3600" b="1" i="1" dirty="0" smtClean="0"/>
              <a:t>la storia degli alberi dell’isola Salomone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A STORIA DEGLI ALBERI DELLE ISOLE SALOMONE   Stelle Sulla Terr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572000" y="-1589088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it-IT" sz="4800" b="1" dirty="0" smtClean="0">
                <a:latin typeface="Cambria" pitchFamily="18" charset="0"/>
              </a:rPr>
              <a:t>PERCHE’ LO VUOI AIUTARE?</a:t>
            </a:r>
          </a:p>
          <a:p>
            <a:pPr marL="0" indent="0" algn="just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it-IT" sz="2200" dirty="0" smtClean="0">
                <a:latin typeface="Cambria" pitchFamily="18" charset="0"/>
              </a:rPr>
              <a:t> </a:t>
            </a:r>
            <a:endParaRPr lang="it-IT" sz="22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200" b="1" dirty="0" smtClean="0">
                <a:latin typeface="Cambria" pitchFamily="18" charset="0"/>
              </a:rPr>
              <a:t>IL GENITORE VUOLE AIUTARE IL </a:t>
            </a:r>
            <a:r>
              <a:rPr lang="it-IT" sz="2200" b="1" dirty="0" err="1" smtClean="0">
                <a:latin typeface="Cambria" pitchFamily="18" charset="0"/>
              </a:rPr>
              <a:t>FIGLIO…</a:t>
            </a:r>
            <a:r>
              <a:rPr lang="it-IT" sz="2200" b="1" dirty="0" smtClean="0">
                <a:latin typeface="Cambria" pitchFamily="18" charset="0"/>
              </a:rPr>
              <a:t>..</a:t>
            </a:r>
          </a:p>
          <a:p>
            <a:pPr marL="457200" indent="-457200" algn="ctr">
              <a:buNone/>
            </a:pPr>
            <a:r>
              <a:rPr lang="it-IT" sz="2200" b="1" dirty="0" smtClean="0">
                <a:latin typeface="Cambria" pitchFamily="18" charset="0"/>
              </a:rPr>
              <a:t>A) PERCHE’ aiutarlo lo fa sentire importante. </a:t>
            </a:r>
          </a:p>
          <a:p>
            <a:pPr marL="0" indent="-457200" algn="ctr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Aiutarlo nei compiti, essere sempre a sua completa disposizione in tutte le ore del giorno, fare le cose al posto suo </a:t>
            </a: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FA SENTIRE IL GENITORE SPECIALE. </a:t>
            </a: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Ma se si sente così protagonista del processo di apprendimento </a:t>
            </a: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(in realtà dello svolgimento dei compiti) </a:t>
            </a: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 chiaro che soddisfa il suo bisogno di IMPORTANZA, </a:t>
            </a: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che è uno dei principali bisogni dell’essere umano.</a:t>
            </a:r>
          </a:p>
          <a:p>
            <a:pPr marL="0" indent="-457200" algn="just">
              <a:buNone/>
            </a:pPr>
            <a:endParaRPr lang="it-IT" sz="22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-457200" algn="just">
              <a:buAutoNum type="alphaUcParenR"/>
            </a:pPr>
            <a:endParaRPr lang="it-IT" sz="2200" b="1" i="1" dirty="0" smtClean="0">
              <a:latin typeface="Cambria" pitchFamily="18" charset="0"/>
            </a:endParaRPr>
          </a:p>
          <a:p>
            <a:pPr marL="0" indent="-457200" algn="just">
              <a:buAutoNum type="alphaUcParenR"/>
            </a:pPr>
            <a:endParaRPr lang="it-IT" sz="2200" b="1" i="1" dirty="0" smtClean="0">
              <a:latin typeface="Cambria" pitchFamily="18" charset="0"/>
            </a:endParaRPr>
          </a:p>
          <a:p>
            <a:pPr marL="0" indent="-457200" algn="ctr">
              <a:buNone/>
            </a:pPr>
            <a:r>
              <a:rPr lang="it-IT" sz="2200" b="1" i="1" dirty="0" smtClean="0">
                <a:latin typeface="Cambria" pitchFamily="18" charset="0"/>
              </a:rPr>
              <a:t>Ma i risultati sono dei figli e non dei genitori</a:t>
            </a:r>
          </a:p>
          <a:p>
            <a:pPr marL="0" indent="-457200" algn="ctr">
              <a:buNone/>
            </a:pPr>
            <a:r>
              <a:rPr lang="it-IT" sz="2200" b="1" i="1" dirty="0" smtClean="0">
                <a:latin typeface="Cambria" pitchFamily="18" charset="0"/>
              </a:rPr>
              <a:t>A scuola vanno i ragazzi e non le mamme o i papà.</a:t>
            </a:r>
          </a:p>
          <a:p>
            <a:pPr marL="0" indent="-457200" algn="ctr">
              <a:buNone/>
            </a:pPr>
            <a:endParaRPr lang="it-IT" sz="2200" b="1" i="1" dirty="0" smtClean="0">
              <a:latin typeface="Cambria" pitchFamily="18" charset="0"/>
            </a:endParaRPr>
          </a:p>
          <a:p>
            <a:pPr marL="0" indent="-457200" algn="ctr">
              <a:lnSpc>
                <a:spcPct val="150000"/>
              </a:lnSpc>
              <a:buNone/>
            </a:pPr>
            <a:r>
              <a:rPr lang="it-IT" sz="2200" dirty="0" smtClean="0">
                <a:latin typeface="Cambria" pitchFamily="18" charset="0"/>
              </a:rPr>
              <a:t>I genitori dovrebbero trovare altri momenti della vita del figlio </a:t>
            </a:r>
          </a:p>
          <a:p>
            <a:pPr marL="0" indent="-457200" algn="ctr">
              <a:lnSpc>
                <a:spcPct val="150000"/>
              </a:lnSpc>
              <a:buNone/>
            </a:pPr>
            <a:r>
              <a:rPr lang="it-IT" sz="2200" dirty="0" smtClean="0">
                <a:latin typeface="Cambria" pitchFamily="18" charset="0"/>
              </a:rPr>
              <a:t>per sentirsi importanti. </a:t>
            </a:r>
          </a:p>
          <a:p>
            <a:pPr marL="0" indent="-457200" algn="ctr">
              <a:lnSpc>
                <a:spcPct val="150000"/>
              </a:lnSpc>
              <a:buNone/>
            </a:pPr>
            <a:r>
              <a:rPr lang="it-IT" sz="2200" dirty="0" smtClean="0">
                <a:latin typeface="Cambria" pitchFamily="18" charset="0"/>
              </a:rPr>
              <a:t>Se la maggior parte del tempo è dedicata alla scuola e ai compiti diventa un modo “malato” per sentirsi importanti</a:t>
            </a:r>
          </a:p>
          <a:p>
            <a:pPr marL="0" indent="-457200" algn="just">
              <a:buNone/>
            </a:pPr>
            <a:endParaRPr lang="it-IT" sz="22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55468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it-IT" sz="2200" b="1" dirty="0" smtClean="0">
                <a:latin typeface="Cambria" pitchFamily="18" charset="0"/>
              </a:rPr>
              <a:t>B) PERCHE’ se i genitori non lo aiutano si sentono in colpa. </a:t>
            </a: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Ci sono vari modi per sentirsi in colpa:</a:t>
            </a:r>
          </a:p>
          <a:p>
            <a:pPr marL="0" indent="-457200" algn="ctr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-457200" algn="ctr">
              <a:lnSpc>
                <a:spcPct val="150000"/>
              </a:lnSpc>
              <a:buNone/>
            </a:pPr>
            <a:r>
              <a:rPr lang="it-IT" sz="2200" b="1" dirty="0" smtClean="0">
                <a:latin typeface="Cambria" pitchFamily="18" charset="0"/>
              </a:rPr>
              <a:t>Il genitore non è in grado di aiutare il figlio</a:t>
            </a:r>
            <a:r>
              <a:rPr lang="it-IT" sz="2200" dirty="0" smtClean="0">
                <a:latin typeface="Cambria" pitchFamily="18" charset="0"/>
              </a:rPr>
              <a:t>; c’è in poche parole un problema di competenza. Non si è capaci.</a:t>
            </a:r>
          </a:p>
          <a:p>
            <a:pPr marL="0" indent="-457200" algn="ctr">
              <a:lnSpc>
                <a:spcPct val="150000"/>
              </a:lnSpc>
              <a:buNone/>
            </a:pPr>
            <a:r>
              <a:rPr lang="it-IT" sz="2200" dirty="0" smtClean="0">
                <a:latin typeface="Cambria" pitchFamily="18" charset="0"/>
              </a:rPr>
              <a:t> In questo caso non si dovrebbe aggiungere altra ansia e si dovrebbe trovare qualcuno che possa aiutare a casa con i compiti.</a:t>
            </a:r>
          </a:p>
          <a:p>
            <a:pPr marL="0" indent="-457200" algn="ctr">
              <a:lnSpc>
                <a:spcPct val="150000"/>
              </a:lnSpc>
              <a:buNone/>
            </a:pPr>
            <a:r>
              <a:rPr lang="it-IT" sz="2200" dirty="0" smtClean="0">
                <a:latin typeface="Cambria" pitchFamily="18" charset="0"/>
              </a:rPr>
              <a:t>In questo modo il genitore può occuparsi di una parte fondamentale che spesso viene considerata poco: la sua crescita come individuo e la costruzione di un ambiente che a casa funzioni.</a:t>
            </a:r>
          </a:p>
          <a:p>
            <a:pPr marL="0" indent="-457200" algn="just">
              <a:buNone/>
            </a:pPr>
            <a:endParaRPr lang="it-IT" sz="22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-457200" algn="just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2) </a:t>
            </a:r>
            <a:r>
              <a:rPr lang="it-IT" sz="2200" b="1" dirty="0" smtClean="0">
                <a:latin typeface="Cambria" pitchFamily="18" charset="0"/>
              </a:rPr>
              <a:t>Se non lo aiuta si sente una persona orribile </a:t>
            </a:r>
          </a:p>
          <a:p>
            <a:pPr marL="0" indent="-457200" algn="ctr">
              <a:buNone/>
            </a:pPr>
            <a:r>
              <a:rPr lang="it-IT" sz="2200" b="1" dirty="0" smtClean="0">
                <a:latin typeface="Cambria" pitchFamily="18" charset="0"/>
              </a:rPr>
              <a:t>e un pessimo genitore.</a:t>
            </a:r>
            <a:r>
              <a:rPr lang="it-IT" sz="2200" dirty="0" smtClean="0">
                <a:latin typeface="Cambria" pitchFamily="18" charset="0"/>
              </a:rPr>
              <a:t> </a:t>
            </a:r>
          </a:p>
          <a:p>
            <a:pPr marL="0" indent="-457200" algn="ctr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-457200" algn="ctr">
              <a:lnSpc>
                <a:spcPct val="150000"/>
              </a:lnSpc>
              <a:buNone/>
            </a:pPr>
            <a:r>
              <a:rPr lang="it-IT" sz="2200" dirty="0" smtClean="0">
                <a:latin typeface="Cambria" pitchFamily="18" charset="0"/>
              </a:rPr>
              <a:t>C’è infatti la grossa paura di essere giudicati male se il figlio non fa i compiti corretti o va “male” a scuola. Ma questo è un problema del genitore e non del figlio!. Se i genitori hanno paura di essere giudicati CATTIVI GENITORI per i voti del figlio e a casa si tormentano questi ragazzi, avranno solo una conseguenza: la distruzione del vostro rapporto</a:t>
            </a:r>
          </a:p>
          <a:p>
            <a:pPr marL="0" indent="-457200" algn="just">
              <a:buNone/>
            </a:pPr>
            <a:endParaRPr lang="it-IT" sz="22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-457200" algn="just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-457200" algn="just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-457200" algn="ctr">
              <a:buNone/>
            </a:pPr>
            <a:r>
              <a:rPr lang="it-IT" sz="2200" b="1" dirty="0" smtClean="0">
                <a:latin typeface="Cambria" pitchFamily="18" charset="0"/>
              </a:rPr>
              <a:t>L’OBIETTIVO PRINCIPALE di questo percorso </a:t>
            </a:r>
          </a:p>
          <a:p>
            <a:pPr marL="0" indent="-457200" algn="ctr">
              <a:buNone/>
            </a:pPr>
            <a:r>
              <a:rPr lang="it-IT" sz="2200" b="1" dirty="0" smtClean="0">
                <a:latin typeface="Cambria" pitchFamily="18" charset="0"/>
              </a:rPr>
              <a:t>è RENDERLO AUTONOMO</a:t>
            </a:r>
            <a:r>
              <a:rPr lang="it-IT" sz="2200" dirty="0" smtClean="0">
                <a:latin typeface="Cambria" pitchFamily="18" charset="0"/>
              </a:rPr>
              <a:t>. </a:t>
            </a: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La famiglia può essere un supporto, ma non può e non deve sostituirsi al figlio in tutto.</a:t>
            </a: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E’ chiaro che a questo obiettivo </a:t>
            </a: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ci si arriva gradualmente, facendo vari passaggi e sperimentando. </a:t>
            </a: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E per sperimentare si dovrà accettare un aspetto fondamentale:</a:t>
            </a: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 I FIGLI POSSONO </a:t>
            </a:r>
            <a:r>
              <a:rPr lang="it-IT" sz="2200" dirty="0" err="1" smtClean="0">
                <a:latin typeface="Cambria" pitchFamily="18" charset="0"/>
              </a:rPr>
              <a:t>SBAGLIARE…</a:t>
            </a:r>
            <a:r>
              <a:rPr lang="it-IT" sz="2200" dirty="0" smtClean="0">
                <a:latin typeface="Cambria" pitchFamily="18" charset="0"/>
              </a:rPr>
              <a:t> </a:t>
            </a: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e anche i GENITORI SBAGLIERANNO!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ARGOMENTI</a:t>
            </a:r>
            <a:endParaRPr lang="it-IT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it-IT" sz="2200" dirty="0" smtClean="0">
              <a:latin typeface="Cambria" pitchFamily="18" charset="0"/>
              <a:cs typeface="Calibri Light" pitchFamily="34" charset="0"/>
            </a:endParaRPr>
          </a:p>
          <a:p>
            <a:pPr algn="ctr">
              <a:buNone/>
            </a:pPr>
            <a:endParaRPr lang="it-IT" sz="2200" dirty="0" smtClean="0">
              <a:latin typeface="Cambria" pitchFamily="18" charset="0"/>
              <a:cs typeface="Calibri Light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it-IT" sz="2400" i="1" dirty="0" smtClean="0">
                <a:latin typeface="Cambria" pitchFamily="18" charset="0"/>
                <a:cs typeface="Calibri Light" pitchFamily="34" charset="0"/>
              </a:rPr>
              <a:t>- I ragazzi “DSA” e le famiglie: l’impatto con la diagnosi</a:t>
            </a:r>
          </a:p>
          <a:p>
            <a:pPr algn="ctr">
              <a:lnSpc>
                <a:spcPct val="150000"/>
              </a:lnSpc>
              <a:buNone/>
            </a:pPr>
            <a:r>
              <a:rPr lang="it-IT" sz="2400" i="1" dirty="0" smtClean="0">
                <a:latin typeface="Cambria" pitchFamily="18" charset="0"/>
                <a:cs typeface="Calibri Light" pitchFamily="34" charset="0"/>
              </a:rPr>
              <a:t>- Cosa sono e cosa NON sono i DSA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it-IT" sz="2400" i="1" dirty="0" smtClean="0">
                <a:latin typeface="Cambria" pitchFamily="18" charset="0"/>
                <a:cs typeface="Calibri Light" pitchFamily="34" charset="0"/>
              </a:rPr>
              <a:t>Perché lo vuoi aiutare?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it-IT" sz="2400" i="1" dirty="0" smtClean="0">
                <a:latin typeface="Cambria" pitchFamily="18" charset="0"/>
                <a:cs typeface="Calibri Light" pitchFamily="34" charset="0"/>
              </a:rPr>
              <a:t>“e adesso cosa faccio? ” … “quale futuro per mio figlio???”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it-IT" sz="2400" i="1" dirty="0" smtClean="0">
                <a:latin typeface="Cambria" pitchFamily="18" charset="0"/>
                <a:cs typeface="Calibri Light" pitchFamily="34" charset="0"/>
              </a:rPr>
              <a:t>Il coraggio delle nostre  emozioni</a:t>
            </a:r>
          </a:p>
          <a:p>
            <a:pPr algn="ctr">
              <a:lnSpc>
                <a:spcPct val="150000"/>
              </a:lnSpc>
              <a:buFontTx/>
              <a:buChar char="-"/>
            </a:pPr>
            <a:endParaRPr lang="it-IT" sz="2400" i="1" dirty="0" smtClean="0">
              <a:latin typeface="Cambria" pitchFamily="18" charset="0"/>
              <a:cs typeface="Calibri Light" pitchFamily="34" charset="0"/>
            </a:endParaRPr>
          </a:p>
          <a:p>
            <a:pPr algn="ctr">
              <a:buNone/>
            </a:pPr>
            <a:endParaRPr lang="it-IT" sz="2200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-457200" algn="just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Se si riesce ad accettare tutto ciò veramente, allora mamma e papà diventeranno davvero UN SUPPORTO.</a:t>
            </a:r>
          </a:p>
          <a:p>
            <a:pPr marL="0" indent="-457200" algn="ctr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FORMATEVI</a:t>
            </a: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IMPARATE COSA VUOL DIRE ESSERE DSA,</a:t>
            </a: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 STUDIATE</a:t>
            </a: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CONFRONTATEVI CON GLI ALTRI GENITORI </a:t>
            </a: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CHE VIVONO IL VOSTRO STESSO PERCORSO</a:t>
            </a:r>
          </a:p>
          <a:p>
            <a:pPr marL="0" indent="-457200" algn="ctr">
              <a:buNone/>
            </a:pPr>
            <a:r>
              <a:rPr lang="it-IT" sz="2200" dirty="0" smtClean="0">
                <a:latin typeface="Cambria" pitchFamily="18" charset="0"/>
              </a:rPr>
              <a:t>FATE RETE CON LA SCUOLA</a:t>
            </a:r>
          </a:p>
          <a:p>
            <a:pPr marL="0" indent="-457200" algn="ctr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-457200" algn="ctr">
              <a:buNone/>
            </a:pPr>
            <a:r>
              <a:rPr lang="it-IT" sz="2200" i="1" dirty="0" smtClean="0">
                <a:latin typeface="Cambria" pitchFamily="18" charset="0"/>
              </a:rPr>
              <a:t>“Tutti commettono errori. E’ per questo che c’è una gomma per ogni matita” (Proverbio giapponese)</a:t>
            </a:r>
            <a:endParaRPr lang="it-IT" sz="2200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4500570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Il piccolo Nicolas e i suoi genitori</a:t>
            </a:r>
            <a:br>
              <a:rPr lang="it-IT" sz="3200" dirty="0" smtClean="0"/>
            </a:br>
            <a:r>
              <a:rPr lang="it-IT" sz="3200" dirty="0" smtClean="0"/>
              <a:t>“Il fiume che attraversa Parigi”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l piccolo Nicolas e i suoi genitori   Il fiume che attraversa Parig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572000" y="-10144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2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-457200" algn="ctr">
              <a:buNone/>
            </a:pPr>
            <a:endParaRPr lang="it-IT" sz="5400" b="1" dirty="0" smtClean="0">
              <a:latin typeface="Cambria" pitchFamily="18" charset="0"/>
            </a:endParaRPr>
          </a:p>
          <a:p>
            <a:pPr marL="0" indent="-457200" algn="ctr">
              <a:buNone/>
            </a:pPr>
            <a:r>
              <a:rPr lang="it-IT" sz="6600" b="1" i="1" dirty="0" smtClean="0">
                <a:latin typeface="Cambria" pitchFamily="18" charset="0"/>
              </a:rPr>
              <a:t>DSA: </a:t>
            </a:r>
            <a:r>
              <a:rPr lang="it-IT" sz="4800" b="1" dirty="0" smtClean="0">
                <a:latin typeface="Cambria" pitchFamily="18" charset="0"/>
              </a:rPr>
              <a:t>definizione</a:t>
            </a:r>
          </a:p>
          <a:p>
            <a:pPr marL="0" indent="-457200" algn="ctr">
              <a:buNone/>
            </a:pPr>
            <a:endParaRPr lang="it-IT" sz="4000" b="1" dirty="0" smtClean="0">
              <a:latin typeface="Cambria" pitchFamily="18" charset="0"/>
            </a:endParaRPr>
          </a:p>
          <a:p>
            <a:pPr marL="0" indent="-457200" algn="ctr">
              <a:buNone/>
            </a:pPr>
            <a:r>
              <a:rPr lang="it-IT" sz="4000" b="1" dirty="0" smtClean="0">
                <a:latin typeface="Cambria" pitchFamily="18" charset="0"/>
              </a:rPr>
              <a:t>Un nuovo modo di apprendere</a:t>
            </a:r>
          </a:p>
          <a:p>
            <a:pPr marL="0" indent="-457200" algn="ctr">
              <a:buNone/>
            </a:pPr>
            <a:r>
              <a:rPr lang="it-IT" sz="5400" b="1" dirty="0" smtClean="0"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DSA - Disturbi Specifici dell’Apprendimento</a:t>
            </a:r>
            <a:endParaRPr lang="it-IT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it-IT" sz="2400" b="1" dirty="0" smtClean="0">
                <a:latin typeface="Cambria" pitchFamily="18" charset="0"/>
                <a:cs typeface="Calibri Light" pitchFamily="34" charset="0"/>
              </a:rPr>
              <a:t>COSA NON SONO:</a:t>
            </a:r>
          </a:p>
          <a:p>
            <a:pPr algn="ctr">
              <a:buNone/>
            </a:pPr>
            <a:r>
              <a:rPr lang="it-IT" sz="2400" b="1" u="sng" dirty="0" smtClean="0">
                <a:latin typeface="Cambria" pitchFamily="18" charset="0"/>
                <a:cs typeface="Calibri Light" pitchFamily="34" charset="0"/>
              </a:rPr>
              <a:t>Non</a:t>
            </a:r>
            <a:r>
              <a:rPr lang="it-IT" sz="2400" u="sng" dirty="0" smtClean="0">
                <a:latin typeface="Cambria" pitchFamily="18" charset="0"/>
                <a:cs typeface="Calibri Light" pitchFamily="34" charset="0"/>
              </a:rPr>
              <a:t> sono una malattia </a:t>
            </a:r>
            <a:endParaRPr lang="it-IT" sz="2400" dirty="0" smtClean="0">
              <a:latin typeface="Cambria" pitchFamily="18" charset="0"/>
              <a:cs typeface="Calibri Light" pitchFamily="34" charset="0"/>
            </a:endParaRPr>
          </a:p>
          <a:p>
            <a:pPr algn="ctr">
              <a:buNone/>
            </a:pPr>
            <a:r>
              <a:rPr lang="it-IT" sz="2400" i="1" dirty="0">
                <a:latin typeface="Cambria" pitchFamily="18" charset="0"/>
                <a:cs typeface="Calibri Light" pitchFamily="34" charset="0"/>
              </a:rPr>
              <a:t>m</a:t>
            </a:r>
            <a:r>
              <a:rPr lang="it-IT" sz="2400" i="1" dirty="0" smtClean="0">
                <a:latin typeface="Cambria" pitchFamily="18" charset="0"/>
                <a:cs typeface="Calibri Light" pitchFamily="34" charset="0"/>
              </a:rPr>
              <a:t>a una caratteristica neurobiologica, che comporta un diverso modo di organizzare le informazioni nel cervello</a:t>
            </a:r>
          </a:p>
          <a:p>
            <a:pPr algn="ctr">
              <a:buNone/>
            </a:pPr>
            <a:endParaRPr lang="it-IT" sz="2400" i="1" dirty="0">
              <a:latin typeface="Cambria" pitchFamily="18" charset="0"/>
              <a:cs typeface="Calibri Light" pitchFamily="34" charset="0"/>
            </a:endParaRPr>
          </a:p>
          <a:p>
            <a:pPr algn="ctr">
              <a:buNone/>
            </a:pPr>
            <a:r>
              <a:rPr lang="it-IT" sz="2400" b="1" u="sng" dirty="0" smtClean="0">
                <a:latin typeface="Cambria" pitchFamily="18" charset="0"/>
                <a:cs typeface="Calibri Light" pitchFamily="34" charset="0"/>
              </a:rPr>
              <a:t>Non</a:t>
            </a:r>
            <a:r>
              <a:rPr lang="it-IT" sz="2400" u="sng" dirty="0" smtClean="0">
                <a:latin typeface="Cambria" pitchFamily="18" charset="0"/>
                <a:cs typeface="Calibri Light" pitchFamily="34" charset="0"/>
              </a:rPr>
              <a:t> si accompagnano a scarsa intelligenza</a:t>
            </a:r>
          </a:p>
          <a:p>
            <a:pPr algn="ctr">
              <a:buNone/>
            </a:pPr>
            <a:r>
              <a:rPr lang="it-IT" sz="2400" i="1" dirty="0" smtClean="0">
                <a:latin typeface="Cambria" pitchFamily="18" charset="0"/>
                <a:cs typeface="Calibri Light" pitchFamily="34" charset="0"/>
              </a:rPr>
              <a:t>Anzi uno dei criteri per poterli diagnosticare prevede una Intelligenza normale o superiore alla media</a:t>
            </a:r>
          </a:p>
          <a:p>
            <a:pPr algn="ctr">
              <a:buNone/>
            </a:pPr>
            <a:endParaRPr lang="it-IT" sz="2400" i="1" dirty="0">
              <a:latin typeface="Cambria" pitchFamily="18" charset="0"/>
              <a:cs typeface="Calibri Light" pitchFamily="34" charset="0"/>
            </a:endParaRPr>
          </a:p>
          <a:p>
            <a:pPr algn="ctr">
              <a:buNone/>
            </a:pPr>
            <a:r>
              <a:rPr lang="it-IT" sz="2200" b="1" u="sng" dirty="0" smtClean="0">
                <a:latin typeface="Cambria" pitchFamily="18" charset="0"/>
                <a:cs typeface="Calibri Light" pitchFamily="34" charset="0"/>
              </a:rPr>
              <a:t>Non </a:t>
            </a:r>
            <a:r>
              <a:rPr lang="it-IT" sz="2200" u="sng" dirty="0" smtClean="0">
                <a:latin typeface="Cambria" pitchFamily="18" charset="0"/>
                <a:cs typeface="Calibri Light" pitchFamily="34" charset="0"/>
              </a:rPr>
              <a:t>dipendono da errori commessi dai genitori nella crescita dei figli e</a:t>
            </a:r>
            <a:endParaRPr lang="it-IT" sz="2200" u="sng" dirty="0">
              <a:latin typeface="Cambria" pitchFamily="18" charset="0"/>
              <a:cs typeface="Calibri Light" pitchFamily="34" charset="0"/>
            </a:endParaRPr>
          </a:p>
          <a:p>
            <a:pPr algn="ctr">
              <a:buNone/>
            </a:pPr>
            <a:r>
              <a:rPr lang="it-IT" sz="2200" b="1" u="sng" dirty="0" smtClean="0">
                <a:latin typeface="Cambria" pitchFamily="18" charset="0"/>
                <a:cs typeface="Calibri Light" pitchFamily="34" charset="0"/>
              </a:rPr>
              <a:t>Non</a:t>
            </a:r>
            <a:r>
              <a:rPr lang="it-IT" sz="2200" u="sng" dirty="0" smtClean="0">
                <a:latin typeface="Cambria" pitchFamily="18" charset="0"/>
                <a:cs typeface="Calibri Light" pitchFamily="34" charset="0"/>
              </a:rPr>
              <a:t> sono causati dalla scuola</a:t>
            </a:r>
          </a:p>
          <a:p>
            <a:pPr algn="ctr">
              <a:buNone/>
            </a:pPr>
            <a:endParaRPr lang="it-IT" sz="2200" u="sn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it-IT" sz="2400" u="sng" dirty="0" smtClean="0"/>
          </a:p>
          <a:p>
            <a:pPr algn="ctr">
              <a:buNone/>
            </a:pPr>
            <a:endParaRPr lang="it-IT" sz="2400" u="sng" dirty="0"/>
          </a:p>
          <a:p>
            <a:pPr algn="ctr">
              <a:buNone/>
            </a:pPr>
            <a:r>
              <a:rPr lang="it-IT" sz="2400" b="1" u="sng" dirty="0" smtClean="0">
                <a:latin typeface="Cambria" pitchFamily="18" charset="0"/>
                <a:cs typeface="Calibri Light" pitchFamily="34" charset="0"/>
              </a:rPr>
              <a:t>Non</a:t>
            </a:r>
            <a:r>
              <a:rPr lang="it-IT" sz="2400" u="sng" dirty="0" smtClean="0">
                <a:latin typeface="Cambria" pitchFamily="18" charset="0"/>
                <a:cs typeface="Calibri Light" pitchFamily="34" charset="0"/>
              </a:rPr>
              <a:t> dipendono da pigrizia, svogliatezza o disinteresse del ragazzo; </a:t>
            </a:r>
            <a:r>
              <a:rPr lang="it-IT" sz="2400" i="1" dirty="0" smtClean="0">
                <a:latin typeface="Cambria" pitchFamily="18" charset="0"/>
                <a:cs typeface="Calibri Light" pitchFamily="34" charset="0"/>
              </a:rPr>
              <a:t>anzi, se non identificati, ne sono la causa.</a:t>
            </a:r>
          </a:p>
          <a:p>
            <a:pPr algn="ctr">
              <a:buNone/>
            </a:pPr>
            <a:endParaRPr lang="it-IT" sz="2400" i="1" dirty="0" smtClean="0">
              <a:latin typeface="Cambria" pitchFamily="18" charset="0"/>
              <a:cs typeface="Calibri Light" pitchFamily="34" charset="0"/>
            </a:endParaRPr>
          </a:p>
          <a:p>
            <a:pPr algn="ctr">
              <a:buNone/>
            </a:pPr>
            <a:r>
              <a:rPr lang="it-IT" sz="2400" b="1" u="sng" dirty="0" smtClean="0">
                <a:latin typeface="Cambria" pitchFamily="18" charset="0"/>
                <a:cs typeface="Calibri Light" pitchFamily="34" charset="0"/>
              </a:rPr>
              <a:t>Non</a:t>
            </a:r>
            <a:r>
              <a:rPr lang="it-IT" sz="2400" u="sng" dirty="0" smtClean="0">
                <a:latin typeface="Cambria" pitchFamily="18" charset="0"/>
                <a:cs typeface="Calibri Light" pitchFamily="34" charset="0"/>
              </a:rPr>
              <a:t> sono un problema di cui vergognarsi</a:t>
            </a:r>
          </a:p>
          <a:p>
            <a:pPr algn="ctr">
              <a:buNone/>
            </a:pPr>
            <a:endParaRPr lang="it-IT" sz="2400" u="sng" dirty="0" smtClean="0">
              <a:latin typeface="Cambria" pitchFamily="18" charset="0"/>
              <a:cs typeface="Calibri Light" pitchFamily="34" charset="0"/>
            </a:endParaRPr>
          </a:p>
          <a:p>
            <a:pPr algn="ctr">
              <a:buNone/>
            </a:pPr>
            <a:r>
              <a:rPr lang="it-IT" sz="2400" b="1" u="sng" dirty="0" smtClean="0">
                <a:latin typeface="Cambria" pitchFamily="18" charset="0"/>
                <a:cs typeface="Calibri Light" pitchFamily="34" charset="0"/>
              </a:rPr>
              <a:t>Non</a:t>
            </a:r>
            <a:r>
              <a:rPr lang="it-IT" sz="2400" u="sng" dirty="0" smtClean="0">
                <a:latin typeface="Cambria" pitchFamily="18" charset="0"/>
                <a:cs typeface="Calibri Light" pitchFamily="34" charset="0"/>
              </a:rPr>
              <a:t> sono conseguenze di un trauma psicologico, di un blocco emotivo o di un blocco relazionale</a:t>
            </a:r>
          </a:p>
          <a:p>
            <a:pPr algn="ctr">
              <a:buNone/>
            </a:pPr>
            <a:endParaRPr lang="it-IT" sz="2400" u="sng" dirty="0" smtClean="0">
              <a:latin typeface="Cambria" pitchFamily="18" charset="0"/>
              <a:cs typeface="Calibri Light" pitchFamily="34" charset="0"/>
            </a:endParaRPr>
          </a:p>
          <a:p>
            <a:pPr algn="ctr">
              <a:buNone/>
            </a:pPr>
            <a:r>
              <a:rPr lang="it-IT" sz="2400" b="1" u="sng" dirty="0" smtClean="0">
                <a:latin typeface="Cambria" pitchFamily="18" charset="0"/>
                <a:cs typeface="Calibri Light" pitchFamily="34" charset="0"/>
              </a:rPr>
              <a:t>Non</a:t>
            </a:r>
            <a:r>
              <a:rPr lang="it-IT" sz="2400" u="sng" dirty="0" smtClean="0">
                <a:latin typeface="Cambria" pitchFamily="18" charset="0"/>
                <a:cs typeface="Calibri Light" pitchFamily="34" charset="0"/>
              </a:rPr>
              <a:t> sono “CURABILI”</a:t>
            </a:r>
          </a:p>
          <a:p>
            <a:pPr algn="ctr">
              <a:buNone/>
            </a:pPr>
            <a:r>
              <a:rPr lang="it-IT" sz="2400" i="1" dirty="0" smtClean="0">
                <a:latin typeface="Cambria" pitchFamily="18" charset="0"/>
                <a:cs typeface="Calibri Light" pitchFamily="34" charset="0"/>
              </a:rPr>
              <a:t>perché è solo un modo diverso di apprendere</a:t>
            </a:r>
          </a:p>
          <a:p>
            <a:pPr algn="ctr">
              <a:buNone/>
            </a:pPr>
            <a:endParaRPr lang="it-IT" sz="2400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DSA: COSA SONO</a:t>
            </a:r>
            <a:endParaRPr lang="it-IT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Sono caratteristiche congenite, genetiche , neurobiologiche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Sono disturbi specifici</a:t>
            </a:r>
            <a:r>
              <a:rPr lang="it-IT" sz="2400" b="1" dirty="0" smtClean="0">
                <a:latin typeface="Cambria" pitchFamily="18" charset="0"/>
              </a:rPr>
              <a:t> </a:t>
            </a:r>
            <a:r>
              <a:rPr lang="it-IT" sz="2400" dirty="0" smtClean="0">
                <a:latin typeface="Cambria" pitchFamily="18" charset="0"/>
              </a:rPr>
              <a:t>dell’apprendimento.</a:t>
            </a:r>
          </a:p>
          <a:p>
            <a:pPr algn="ctr">
              <a:buNone/>
            </a:pPr>
            <a:endParaRPr lang="it-IT" sz="24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400" b="1" dirty="0" smtClean="0">
                <a:latin typeface="Cambria" pitchFamily="18" charset="0"/>
              </a:rPr>
              <a:t>SPECIFICI 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perché riguardano solo disturbi delle abilità scolastiche.</a:t>
            </a:r>
          </a:p>
          <a:p>
            <a:pPr algn="ctr">
              <a:buNone/>
            </a:pPr>
            <a:endParaRPr lang="it-IT" sz="24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Sono </a:t>
            </a:r>
            <a:r>
              <a:rPr lang="it-IT" sz="2400" b="1" dirty="0" smtClean="0">
                <a:latin typeface="Cambria" pitchFamily="18" charset="0"/>
              </a:rPr>
              <a:t>EVOLUTIVI</a:t>
            </a:r>
            <a:r>
              <a:rPr lang="it-IT" sz="2400" dirty="0" smtClean="0">
                <a:latin typeface="Cambria" pitchFamily="18" charset="0"/>
              </a:rPr>
              <a:t>, 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perché nel corso degli anni si modificano in conseguenza del normale adattamento istintivo dei ragazzi  e della qualità del lavoro didattico fatto </a:t>
            </a:r>
            <a:r>
              <a:rPr lang="it-IT" sz="1900" dirty="0" smtClean="0">
                <a:latin typeface="Cambria" pitchFamily="18" charset="0"/>
              </a:rPr>
              <a:t>(ragazzi,scuola, famiglia, tutor)</a:t>
            </a:r>
            <a:endParaRPr lang="it-IT" sz="19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DISLESSIA</a:t>
            </a:r>
            <a:endParaRPr lang="it-IT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>
                <a:latin typeface="Cambria" pitchFamily="18" charset="0"/>
              </a:rPr>
              <a:t>E’ il disturbo specifico della lettura che riguarda le difficoltà di leggere in modo corretto, fluente e veloce e che impedisce l’automatizzazione della lettura</a:t>
            </a:r>
          </a:p>
          <a:p>
            <a:pPr algn="ctr">
              <a:buNone/>
            </a:pPr>
            <a:r>
              <a:rPr lang="it-IT" sz="2400" b="1" dirty="0" smtClean="0">
                <a:latin typeface="Cambria" pitchFamily="18" charset="0"/>
              </a:rPr>
              <a:t>3 tipologie di difficoltà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A) il ragazzo che per leggere velocemente sbaglia molte parole , confondendo o invertendo lettere, o inventando parole.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B) ragazzi che leggono correttamente, ma impiegano molto tempo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C) ragazzi che quando leggono fanno fatica a comprendere il significato di ciò che stanno leggendo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DISGRAFIA</a:t>
            </a:r>
            <a:endParaRPr lang="it-IT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E’ il disturbo specifico della scrittura 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(segni alfabetici e numerici). 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Il disturbo riguarda l’atto motorio della scrittura.</a:t>
            </a:r>
          </a:p>
          <a:p>
            <a:pPr algn="ctr">
              <a:buNone/>
            </a:pPr>
            <a:endParaRPr lang="it-IT" sz="24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400" i="1" dirty="0" smtClean="0">
                <a:latin typeface="Cambria" pitchFamily="18" charset="0"/>
              </a:rPr>
              <a:t>Ad esempio: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Impugnatura e uso della penna inappropriato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Scrittura irregolare per dimensione e/o spessore.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Vi è scarsa capacità a gestire lo spazio/foglio e mantenere la direzione giusta. I margini non sono rispettati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DISORTOGRAFIA</a:t>
            </a:r>
            <a:endParaRPr lang="it-IT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E’ il disturbo specifico della scrittura 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Che riguarda la trasformazione del linguaggio verbale in linguaggio scritto e rende difficoltoso l’automatizzazione delle regole ortografiche.</a:t>
            </a:r>
          </a:p>
          <a:p>
            <a:pPr algn="ctr">
              <a:buNone/>
            </a:pPr>
            <a:endParaRPr lang="it-IT" sz="24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400" i="1" dirty="0" smtClean="0">
                <a:latin typeface="Cambria" pitchFamily="18" charset="0"/>
              </a:rPr>
              <a:t>Ad esempio: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Errori nelle doppie, accenti, apostrofi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Confusione tra grafemi simili 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(confondono suoni come f-v, p-b, c-g)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INTRODUZIONE</a:t>
            </a:r>
            <a:endParaRPr lang="it-IT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endParaRPr lang="it-IT" sz="2200" dirty="0" smtClean="0">
              <a:latin typeface="Cambria" pitchFamily="18" charset="0"/>
              <a:cs typeface="Calibri Light" pitchFamily="34" charset="0"/>
            </a:endParaRPr>
          </a:p>
          <a:p>
            <a:pPr algn="ctr">
              <a:buNone/>
            </a:pPr>
            <a:r>
              <a:rPr lang="it-IT" sz="2200" dirty="0" smtClean="0">
                <a:latin typeface="Cambria" pitchFamily="18" charset="0"/>
                <a:cs typeface="Calibri Light" pitchFamily="34" charset="0"/>
              </a:rPr>
              <a:t>Ogni genitore di fronte alla diagnosi di DSA </a:t>
            </a:r>
          </a:p>
          <a:p>
            <a:pPr algn="ctr">
              <a:buNone/>
            </a:pPr>
            <a:r>
              <a:rPr lang="it-IT" sz="2200" dirty="0" smtClean="0">
                <a:latin typeface="Cambria" pitchFamily="18" charset="0"/>
                <a:cs typeface="Calibri Light" pitchFamily="34" charset="0"/>
              </a:rPr>
              <a:t>reagisce in modo personale. </a:t>
            </a:r>
          </a:p>
          <a:p>
            <a:pPr algn="ctr">
              <a:buNone/>
            </a:pPr>
            <a:r>
              <a:rPr lang="it-IT" sz="2200" b="1" i="1" dirty="0" smtClean="0">
                <a:latin typeface="Cambria" pitchFamily="18" charset="0"/>
                <a:cs typeface="Calibri Light" pitchFamily="34" charset="0"/>
              </a:rPr>
              <a:t>Ci sono però molte, infinite sfumature </a:t>
            </a:r>
          </a:p>
          <a:p>
            <a:pPr algn="ctr">
              <a:buNone/>
            </a:pPr>
            <a:r>
              <a:rPr lang="it-IT" sz="2200" b="1" i="1" dirty="0" smtClean="0">
                <a:latin typeface="Cambria" pitchFamily="18" charset="0"/>
                <a:cs typeface="Calibri Light" pitchFamily="34" charset="0"/>
              </a:rPr>
              <a:t>tra l’accettazione e il rifiuto</a:t>
            </a:r>
            <a:r>
              <a:rPr lang="it-IT" sz="2200" dirty="0" smtClean="0">
                <a:latin typeface="Cambria" pitchFamily="18" charset="0"/>
                <a:cs typeface="Calibri Light" pitchFamily="34" charset="0"/>
              </a:rPr>
              <a:t>. </a:t>
            </a:r>
          </a:p>
          <a:p>
            <a:pPr algn="ctr">
              <a:buNone/>
            </a:pPr>
            <a:r>
              <a:rPr lang="it-IT" sz="2200" dirty="0" smtClean="0">
                <a:latin typeface="Cambria" pitchFamily="18" charset="0"/>
                <a:cs typeface="Calibri Light" pitchFamily="34" charset="0"/>
              </a:rPr>
              <a:t>Ed è fondamentale che questa ambivalenza </a:t>
            </a:r>
          </a:p>
          <a:p>
            <a:pPr algn="ctr">
              <a:buNone/>
            </a:pPr>
            <a:r>
              <a:rPr lang="it-IT" sz="2200" dirty="0" smtClean="0">
                <a:latin typeface="Cambria" pitchFamily="18" charset="0"/>
                <a:cs typeface="Calibri Light" pitchFamily="34" charset="0"/>
              </a:rPr>
              <a:t>sia portata a galla e resa consapevole. </a:t>
            </a:r>
          </a:p>
          <a:p>
            <a:pPr algn="ctr">
              <a:buNone/>
            </a:pPr>
            <a:r>
              <a:rPr lang="it-IT" sz="2200" dirty="0" smtClean="0">
                <a:latin typeface="Cambria" pitchFamily="18" charset="0"/>
                <a:cs typeface="Calibri Light" pitchFamily="34" charset="0"/>
              </a:rPr>
              <a:t>C’è il bello e il brutto, c’è luce e buio,</a:t>
            </a:r>
          </a:p>
          <a:p>
            <a:pPr algn="ctr">
              <a:buNone/>
            </a:pPr>
            <a:r>
              <a:rPr lang="it-IT" sz="2200" dirty="0" smtClean="0">
                <a:latin typeface="Cambria" pitchFamily="18" charset="0"/>
                <a:cs typeface="Calibri Light" pitchFamily="34" charset="0"/>
              </a:rPr>
              <a:t> c’è speranza e paura, c’è fatica e riposo, c’è dolore e gioia.</a:t>
            </a:r>
          </a:p>
          <a:p>
            <a:pPr algn="ctr">
              <a:buNone/>
            </a:pPr>
            <a:endParaRPr lang="it-IT" sz="2200" dirty="0" smtClean="0">
              <a:latin typeface="Cambria" pitchFamily="18" charset="0"/>
              <a:cs typeface="Calibri Light" pitchFamily="34" charset="0"/>
            </a:endParaRPr>
          </a:p>
          <a:p>
            <a:pPr algn="ctr">
              <a:buNone/>
            </a:pPr>
            <a:r>
              <a:rPr lang="it-IT" sz="2200" dirty="0" smtClean="0">
                <a:latin typeface="Cambria" pitchFamily="18" charset="0"/>
                <a:cs typeface="Calibri Light" pitchFamily="34" charset="0"/>
              </a:rPr>
              <a:t>La diagnosi inevitabilmente implica il confrontarsi con innumerevoli emozioni.</a:t>
            </a:r>
          </a:p>
          <a:p>
            <a:pPr algn="ctr">
              <a:buNone/>
            </a:pPr>
            <a:endParaRPr lang="it-IT" sz="2200" u="sng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DISCALCULIA</a:t>
            </a:r>
            <a:endParaRPr lang="it-IT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E’ il disturbo specifico del calcolo 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Che crea difficoltà nei calcoli rapidi a mente, le tabelline e nei compiti aritmetici</a:t>
            </a:r>
          </a:p>
          <a:p>
            <a:pPr algn="ctr">
              <a:buNone/>
            </a:pPr>
            <a:endParaRPr lang="it-IT" sz="24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400" i="1" dirty="0" smtClean="0">
                <a:latin typeface="Cambria" pitchFamily="18" charset="0"/>
              </a:rPr>
              <a:t>Ad esempio: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Fanno fatica a scrivere e trascrivere i numeri, 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ad associare il simbolo numerico alla quantità corrispondente, 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a numerare in ordine crescente/decrescente, 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ad automatizzare le operazioni aritmetiche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UN NUOVO MODO </a:t>
            </a:r>
            <a:r>
              <a:rPr lang="it-IT" sz="3200" b="1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 APPRENDERE</a:t>
            </a:r>
            <a:endParaRPr lang="it-IT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it-IT" sz="2400" dirty="0" smtClean="0">
              <a:latin typeface="Cambria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it-IT" sz="2200" b="1" dirty="0" smtClean="0">
                <a:latin typeface="Cambria" pitchFamily="18" charset="0"/>
              </a:rPr>
              <a:t>Per i ragazzi DSA va predisposta una nuova modalità di apprendimento idonea alle caratteristiche individuali di ciascuno (diritto riconosciuto dalla Legge 170/2010).</a:t>
            </a:r>
          </a:p>
          <a:p>
            <a:pPr algn="ctr">
              <a:buNone/>
            </a:pPr>
            <a:r>
              <a:rPr lang="it-IT" sz="2200" dirty="0" smtClean="0">
                <a:latin typeface="Cambria" pitchFamily="18" charset="0"/>
              </a:rPr>
              <a:t>La legge tra le altre cose afferma che  “la scuola garantisce  ed esplicita nei confronti di alunni con DSA, interventi individualizzati e </a:t>
            </a:r>
            <a:r>
              <a:rPr lang="it-IT" sz="2200" b="1" dirty="0" smtClean="0">
                <a:latin typeface="Cambria" pitchFamily="18" charset="0"/>
              </a:rPr>
              <a:t>PERSONALIZZATI,</a:t>
            </a:r>
            <a:r>
              <a:rPr lang="it-IT" sz="2200" dirty="0" smtClean="0">
                <a:latin typeface="Cambria" pitchFamily="18" charset="0"/>
              </a:rPr>
              <a:t> anche attraverso la redazione del PDP, Piano Didattico Personalizzato, con l’indicazione delle misure </a:t>
            </a:r>
            <a:r>
              <a:rPr lang="it-IT" sz="2200" dirty="0" err="1" smtClean="0">
                <a:latin typeface="Cambria" pitchFamily="18" charset="0"/>
              </a:rPr>
              <a:t>dispensative</a:t>
            </a:r>
            <a:r>
              <a:rPr lang="it-IT" sz="2200" dirty="0" smtClean="0">
                <a:latin typeface="Cambria" pitchFamily="18" charset="0"/>
              </a:rPr>
              <a:t> e compensative </a:t>
            </a:r>
            <a:r>
              <a:rPr lang="it-IT" sz="2200" dirty="0" err="1" smtClean="0">
                <a:latin typeface="Cambria" pitchFamily="18" charset="0"/>
              </a:rPr>
              <a:t>adottate…</a:t>
            </a:r>
            <a:r>
              <a:rPr lang="it-IT" sz="2200" dirty="0" smtClean="0">
                <a:latin typeface="Cambria" pitchFamily="18" charset="0"/>
              </a:rPr>
              <a:t>.</a:t>
            </a:r>
          </a:p>
          <a:p>
            <a:pPr algn="ctr">
              <a:buNone/>
            </a:pPr>
            <a:r>
              <a:rPr lang="it-IT" sz="2200" b="1" dirty="0" smtClean="0">
                <a:latin typeface="Cambria" pitchFamily="18" charset="0"/>
              </a:rPr>
              <a:t>PERSONALIZZATI</a:t>
            </a:r>
            <a:r>
              <a:rPr lang="it-IT" sz="2200" dirty="0" smtClean="0">
                <a:latin typeface="Cambria" pitchFamily="18" charset="0"/>
              </a:rPr>
              <a:t> </a:t>
            </a:r>
            <a:r>
              <a:rPr lang="it-IT" sz="2200" i="1" dirty="0" smtClean="0">
                <a:latin typeface="Cambria" pitchFamily="18" charset="0"/>
              </a:rPr>
              <a:t>perché si vogliono  raggiungere gli stessi obiettivi attraverso itinerari diversi.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UN NUOVO MODO </a:t>
            </a:r>
            <a:r>
              <a:rPr lang="it-IT" sz="3200" b="1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 APPRENDERE</a:t>
            </a:r>
            <a:endParaRPr lang="it-IT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it-IT" sz="24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La legge 170 stabilisce che il PDP diversifica: modalità, tempi, </a:t>
            </a:r>
            <a:r>
              <a:rPr lang="it-IT" sz="2400" b="1" dirty="0" smtClean="0">
                <a:latin typeface="Cambria" pitchFamily="18" charset="0"/>
              </a:rPr>
              <a:t>strumenti</a:t>
            </a:r>
            <a:r>
              <a:rPr lang="it-IT" sz="2400" dirty="0" smtClean="0">
                <a:latin typeface="Cambria" pitchFamily="18" charset="0"/>
              </a:rPr>
              <a:t>, quantità nell’attuazione della programmazione comune alla classe</a:t>
            </a:r>
          </a:p>
          <a:p>
            <a:pPr algn="ctr">
              <a:buNone/>
            </a:pPr>
            <a:endParaRPr lang="it-IT" sz="24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Dovranno pertanto avvalersi </a:t>
            </a:r>
          </a:p>
          <a:p>
            <a:pPr algn="ctr">
              <a:buNone/>
            </a:pPr>
            <a:r>
              <a:rPr lang="it-IT" sz="2400" i="1" dirty="0" smtClean="0">
                <a:latin typeface="Cambria" pitchFamily="18" charset="0"/>
              </a:rPr>
              <a:t>degli </a:t>
            </a:r>
            <a:r>
              <a:rPr lang="it-IT" sz="2400" b="1" i="1" dirty="0" smtClean="0">
                <a:latin typeface="Cambria" pitchFamily="18" charset="0"/>
              </a:rPr>
              <a:t>strumenti</a:t>
            </a:r>
            <a:r>
              <a:rPr lang="it-IT" sz="2400" i="1" dirty="0" smtClean="0">
                <a:latin typeface="Cambria" pitchFamily="18" charset="0"/>
              </a:rPr>
              <a:t> compensativi e dispensativi, 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che riducono l’effetto del disturbo 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senza facilitargli però il compito dal punto di vista cognitivo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GLI STRUMENTI</a:t>
            </a:r>
            <a:endParaRPr lang="it-IT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b="1" i="1" u="sng" dirty="0" smtClean="0">
                <a:latin typeface="Cambria" pitchFamily="18" charset="0"/>
              </a:rPr>
              <a:t>COMPENSATIVI</a:t>
            </a:r>
          </a:p>
          <a:p>
            <a:pPr algn="ctr">
              <a:buNone/>
            </a:pPr>
            <a:r>
              <a:rPr lang="it-IT" sz="2000" dirty="0" smtClean="0">
                <a:latin typeface="Cambria" pitchFamily="18" charset="0"/>
              </a:rPr>
              <a:t>Sono strumenti che permettono di compensare la debolezza funzionale che deriva da disturbo, rendendo più facile l’esecuzione di compiti definiti “non intelligenti”, AUTOMATICI.</a:t>
            </a:r>
          </a:p>
          <a:p>
            <a:pPr algn="ctr">
              <a:buNone/>
            </a:pPr>
            <a:r>
              <a:rPr lang="it-IT" sz="2000" dirty="0" smtClean="0">
                <a:latin typeface="Cambria" pitchFamily="18" charset="0"/>
              </a:rPr>
              <a:t>Per esempio, se un bambino non memorizza l’alfabeto è possibile fargli vedere una tabella con le lettere (stessa cosa per le tabelline, le figure geometriche, i giorni della </a:t>
            </a:r>
            <a:r>
              <a:rPr lang="it-IT" sz="2000" dirty="0" err="1" smtClean="0">
                <a:latin typeface="Cambria" pitchFamily="18" charset="0"/>
              </a:rPr>
              <a:t>settimana…</a:t>
            </a:r>
            <a:r>
              <a:rPr lang="it-IT" sz="2000" dirty="0" smtClean="0">
                <a:latin typeface="Cambria" pitchFamily="18" charset="0"/>
              </a:rPr>
              <a:t>.)</a:t>
            </a:r>
          </a:p>
          <a:p>
            <a:pPr algn="ctr">
              <a:buNone/>
            </a:pPr>
            <a:r>
              <a:rPr lang="it-IT" sz="2000" dirty="0" smtClean="0">
                <a:latin typeface="Cambria" pitchFamily="18" charset="0"/>
              </a:rPr>
              <a:t>In questo modo l’alunno ha maggiori possibilità di un successivo apprendimento (riesce a progredire e non attiva un apprendimento isolato e fine a se stesso)</a:t>
            </a:r>
          </a:p>
          <a:p>
            <a:pPr algn="ctr">
              <a:buNone/>
            </a:pPr>
            <a:endParaRPr lang="it-IT" sz="20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000" i="1" dirty="0" smtClean="0">
                <a:latin typeface="Cambria" pitchFamily="18" charset="0"/>
              </a:rPr>
              <a:t>Esempi: tabelle, schemi, mappe, sintesi, calcolatrice, libri digitali, software didattici, vocabolari </a:t>
            </a:r>
            <a:r>
              <a:rPr lang="it-IT" sz="2000" i="1" dirty="0" err="1" smtClean="0">
                <a:latin typeface="Cambria" pitchFamily="18" charset="0"/>
              </a:rPr>
              <a:t>digitali…</a:t>
            </a:r>
            <a:r>
              <a:rPr lang="it-IT" sz="2000" i="1" dirty="0" smtClean="0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GLI STRUMENTI</a:t>
            </a:r>
            <a:endParaRPr lang="it-IT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it-IT" sz="2400" b="1" i="1" u="sng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400" b="1" i="1" u="sng" dirty="0" smtClean="0">
                <a:latin typeface="Cambria" pitchFamily="18" charset="0"/>
              </a:rPr>
              <a:t>DISPENSATIVI</a:t>
            </a:r>
          </a:p>
          <a:p>
            <a:pPr algn="ctr">
              <a:buNone/>
            </a:pPr>
            <a:endParaRPr lang="it-IT" sz="24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000" dirty="0" smtClean="0">
                <a:latin typeface="Cambria" pitchFamily="18" charset="0"/>
              </a:rPr>
              <a:t>Sono strumenti che consentono:</a:t>
            </a:r>
          </a:p>
          <a:p>
            <a:pPr algn="ctr">
              <a:buNone/>
            </a:pPr>
            <a:r>
              <a:rPr lang="it-IT" sz="2000" i="1" dirty="0" smtClean="0">
                <a:latin typeface="Cambria" pitchFamily="18" charset="0"/>
              </a:rPr>
              <a:t> la “dispensa” da alcune prestazioni</a:t>
            </a:r>
          </a:p>
          <a:p>
            <a:pPr algn="ctr">
              <a:buNone/>
            </a:pPr>
            <a:r>
              <a:rPr lang="it-IT" sz="2000" dirty="0" smtClean="0">
                <a:latin typeface="Cambria" pitchFamily="18" charset="0"/>
              </a:rPr>
              <a:t>(come leggere ad alta voce, prendere </a:t>
            </a:r>
            <a:r>
              <a:rPr lang="it-IT" sz="2000" dirty="0" err="1" smtClean="0">
                <a:latin typeface="Cambria" pitchFamily="18" charset="0"/>
              </a:rPr>
              <a:t>appunti…</a:t>
            </a:r>
            <a:r>
              <a:rPr lang="it-IT" sz="2000" dirty="0" smtClean="0">
                <a:latin typeface="Cambria" pitchFamily="18" charset="0"/>
              </a:rPr>
              <a:t>).</a:t>
            </a:r>
          </a:p>
          <a:p>
            <a:pPr algn="ctr">
              <a:buNone/>
            </a:pPr>
            <a:r>
              <a:rPr lang="it-IT" sz="2000" i="1" dirty="0" smtClean="0">
                <a:latin typeface="Cambria" pitchFamily="18" charset="0"/>
              </a:rPr>
              <a:t>I tempi personalizzati per lo svolgimento delle attività.</a:t>
            </a:r>
          </a:p>
          <a:p>
            <a:pPr algn="ctr">
              <a:buNone/>
            </a:pPr>
            <a:r>
              <a:rPr lang="it-IT" sz="2000" i="1" dirty="0" smtClean="0">
                <a:latin typeface="Cambria" pitchFamily="18" charset="0"/>
              </a:rPr>
              <a:t>La valutazione del contenuto e non della forma.</a:t>
            </a:r>
          </a:p>
          <a:p>
            <a:pPr algn="ctr">
              <a:buNone/>
            </a:pPr>
            <a:r>
              <a:rPr lang="it-IT" sz="2000" i="1" dirty="0" smtClean="0">
                <a:latin typeface="Cambria" pitchFamily="18" charset="0"/>
              </a:rPr>
              <a:t>La dispensa da un eccessivo carico di lavoro a </a:t>
            </a:r>
            <a:r>
              <a:rPr lang="it-IT" sz="2000" i="1" dirty="0" err="1" smtClean="0">
                <a:latin typeface="Cambria" pitchFamily="18" charset="0"/>
              </a:rPr>
              <a:t>casa……</a:t>
            </a:r>
            <a:r>
              <a:rPr lang="it-IT" sz="2000" i="1" dirty="0" smtClean="0">
                <a:latin typeface="Cambria" pitchFamily="18" charset="0"/>
              </a:rPr>
              <a:t>..</a:t>
            </a:r>
          </a:p>
          <a:p>
            <a:pPr algn="ctr">
              <a:buNone/>
            </a:pPr>
            <a:endParaRPr lang="it-IT" sz="2000" dirty="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I RAGAZZI HANNO IL DIRITTO </a:t>
            </a:r>
            <a:r>
              <a:rPr lang="it-IT" sz="3200" b="1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 SAPERE</a:t>
            </a:r>
            <a:endParaRPr lang="it-IT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it-IT" sz="2000" dirty="0" smtClean="0">
              <a:latin typeface="Cambria" pitchFamily="18" charset="0"/>
            </a:endParaRPr>
          </a:p>
          <a:p>
            <a:pPr algn="ctr">
              <a:buNone/>
            </a:pPr>
            <a:endParaRPr lang="it-IT" sz="22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200" dirty="0" smtClean="0">
                <a:latin typeface="Cambria" pitchFamily="18" charset="0"/>
              </a:rPr>
              <a:t>I ragazzi DSA dopo la diagnosi</a:t>
            </a:r>
          </a:p>
          <a:p>
            <a:pPr algn="ctr">
              <a:buNone/>
            </a:pPr>
            <a:r>
              <a:rPr lang="it-IT" sz="2200" dirty="0" smtClean="0">
                <a:latin typeface="Cambria" pitchFamily="18" charset="0"/>
              </a:rPr>
              <a:t>hanno il diritto di sapere ciò che li riguarda.</a:t>
            </a:r>
          </a:p>
          <a:p>
            <a:pPr algn="ctr">
              <a:buNone/>
            </a:pPr>
            <a:endParaRPr lang="it-IT" sz="22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200" dirty="0" smtClean="0">
                <a:latin typeface="Cambria" pitchFamily="18" charset="0"/>
              </a:rPr>
              <a:t>Nasconderglielo non li fa sentire più sereni</a:t>
            </a:r>
          </a:p>
          <a:p>
            <a:pPr algn="ctr">
              <a:buNone/>
            </a:pPr>
            <a:r>
              <a:rPr lang="it-IT" sz="2200" dirty="0" smtClean="0">
                <a:latin typeface="Cambria" pitchFamily="18" charset="0"/>
              </a:rPr>
              <a:t>perché sanno benissimo di avere un problema.</a:t>
            </a:r>
          </a:p>
          <a:p>
            <a:pPr algn="ctr">
              <a:buNone/>
            </a:pPr>
            <a:endParaRPr lang="it-IT" sz="22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200" dirty="0" smtClean="0">
                <a:latin typeface="Cambria" pitchFamily="18" charset="0"/>
              </a:rPr>
              <a:t>Parlategli (dialogo e non monologo)</a:t>
            </a:r>
          </a:p>
          <a:p>
            <a:pPr algn="ctr">
              <a:buNone/>
            </a:pPr>
            <a:r>
              <a:rPr lang="it-IT" sz="2200" dirty="0" smtClean="0">
                <a:latin typeface="Cambria" pitchFamily="18" charset="0"/>
              </a:rPr>
              <a:t>e aiutateli a comprendere che essere DSA non è una condanna</a:t>
            </a:r>
            <a:r>
              <a:rPr lang="it-IT" sz="2200" dirty="0" smtClean="0"/>
              <a:t>.</a:t>
            </a:r>
          </a:p>
          <a:p>
            <a:pPr algn="ctr">
              <a:buNone/>
            </a:pPr>
            <a:endParaRPr lang="it-IT" sz="2000" dirty="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4500570"/>
            <a:ext cx="8229600" cy="1510466"/>
          </a:xfrm>
        </p:spPr>
        <p:txBody>
          <a:bodyPr>
            <a:normAutofit fontScale="90000"/>
          </a:bodyPr>
          <a:lstStyle/>
          <a:p>
            <a:r>
              <a:rPr lang="it-IT" sz="4000" b="1" i="1" dirty="0" smtClean="0"/>
              <a:t>Stelle sulla terra</a:t>
            </a:r>
            <a:br>
              <a:rPr lang="it-IT" sz="4000" b="1" i="1" dirty="0" smtClean="0"/>
            </a:br>
            <a:r>
              <a:rPr lang="it-IT" sz="4000" b="1" i="1" dirty="0" smtClean="0"/>
              <a:t>il maestro parla ai suoi alunni di dislessia</a:t>
            </a:r>
            <a:endParaRPr lang="it-IT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telle sulla terra   Maestro parla ai suoi alunni dei dislessici famos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572000" y="-1589088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it-IT" sz="3200" b="1" dirty="0" smtClean="0">
              <a:latin typeface="Cambria" pitchFamily="18" charset="0"/>
              <a:ea typeface="Cambria" pitchFamily="18" charset="0"/>
            </a:endParaRPr>
          </a:p>
          <a:p>
            <a:pPr algn="just">
              <a:buFontTx/>
              <a:buChar char="-"/>
            </a:pPr>
            <a:endParaRPr lang="it-IT" sz="3200" b="1" dirty="0" smtClean="0">
              <a:latin typeface="Cambria" pitchFamily="18" charset="0"/>
              <a:ea typeface="Cambria" pitchFamily="18" charset="0"/>
            </a:endParaRPr>
          </a:p>
          <a:p>
            <a:pPr algn="just">
              <a:buFontTx/>
              <a:buChar char="-"/>
            </a:pPr>
            <a:r>
              <a:rPr lang="it-IT" sz="3200" b="1" dirty="0" smtClean="0">
                <a:latin typeface="Cambria" pitchFamily="18" charset="0"/>
                <a:ea typeface="Cambria" pitchFamily="18" charset="0"/>
              </a:rPr>
              <a:t>“… e adesso cosa faccio????”</a:t>
            </a:r>
          </a:p>
          <a:p>
            <a:pPr algn="just">
              <a:buFontTx/>
              <a:buChar char="-"/>
            </a:pPr>
            <a:endParaRPr lang="it-IT" sz="2000" dirty="0" smtClean="0"/>
          </a:p>
          <a:p>
            <a:pPr algn="just">
              <a:buFontTx/>
              <a:buChar char="-"/>
            </a:pPr>
            <a:endParaRPr lang="it-IT" sz="2000" dirty="0" smtClean="0"/>
          </a:p>
          <a:p>
            <a:pPr algn="just">
              <a:buFontTx/>
              <a:buChar char="-"/>
            </a:pPr>
            <a:endParaRPr lang="it-IT" sz="2000" dirty="0" smtClean="0"/>
          </a:p>
          <a:p>
            <a:pPr algn="just">
              <a:buFontTx/>
              <a:buChar char="-"/>
            </a:pPr>
            <a:endParaRPr lang="it-IT" sz="2000" dirty="0" smtClean="0"/>
          </a:p>
          <a:p>
            <a:pPr algn="just">
              <a:buFontTx/>
              <a:buChar char="-"/>
            </a:pPr>
            <a:endParaRPr lang="it-IT" sz="2000" dirty="0" smtClean="0"/>
          </a:p>
          <a:p>
            <a:pPr algn="just">
              <a:buFontTx/>
              <a:buChar char="-"/>
            </a:pPr>
            <a:endParaRPr lang="it-IT" sz="2000" dirty="0" smtClean="0"/>
          </a:p>
          <a:p>
            <a:pPr algn="r">
              <a:buFontTx/>
              <a:buChar char="-"/>
            </a:pPr>
            <a:r>
              <a:rPr lang="it-IT" sz="3200" b="1" dirty="0" smtClean="0">
                <a:latin typeface="Cambria" pitchFamily="18" charset="0"/>
                <a:ea typeface="Cambria" pitchFamily="18" charset="0"/>
              </a:rPr>
              <a:t>“Quale futuro per mio figlio???”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sz="2800" b="1" dirty="0" smtClean="0">
                <a:latin typeface="Cambria" pitchFamily="18" charset="0"/>
                <a:ea typeface="Cambria" pitchFamily="18" charset="0"/>
              </a:rPr>
              <a:t>		</a:t>
            </a:r>
            <a:r>
              <a:rPr lang="it-IT" sz="3600" b="1" dirty="0" smtClean="0">
                <a:latin typeface="AR BLANCA" pitchFamily="2" charset="0"/>
                <a:ea typeface="Cambria" pitchFamily="18" charset="0"/>
              </a:rPr>
              <a:t>Dubbi</a:t>
            </a:r>
            <a:r>
              <a:rPr lang="it-IT" sz="2800" b="1" dirty="0" smtClean="0">
                <a:latin typeface="Cambria" pitchFamily="18" charset="0"/>
                <a:ea typeface="Cambria" pitchFamily="18" charset="0"/>
              </a:rPr>
              <a:t>				</a:t>
            </a:r>
            <a:r>
              <a:rPr lang="it-IT" sz="3200" b="1" dirty="0" smtClean="0">
                <a:latin typeface="AR CHRISTY" pitchFamily="2" charset="0"/>
                <a:ea typeface="Cambria" pitchFamily="18" charset="0"/>
              </a:rPr>
              <a:t>Accettazione</a:t>
            </a:r>
          </a:p>
          <a:p>
            <a:pPr>
              <a:buNone/>
            </a:pPr>
            <a:r>
              <a:rPr lang="it-IT" sz="2800" b="1" dirty="0" smtClean="0">
                <a:latin typeface="Cambria" pitchFamily="18" charset="0"/>
                <a:ea typeface="Cambria" pitchFamily="18" charset="0"/>
              </a:rPr>
              <a:t>		</a:t>
            </a:r>
            <a:r>
              <a:rPr lang="it-IT" sz="2800" b="1" smtClean="0">
                <a:latin typeface="Cambria" pitchFamily="18" charset="0"/>
                <a:ea typeface="Cambria" pitchFamily="18" charset="0"/>
              </a:rPr>
              <a:t>	DOLORE</a:t>
            </a:r>
            <a:r>
              <a:rPr lang="it-IT" sz="2800" b="1" dirty="0" smtClean="0">
                <a:latin typeface="Cambria" pitchFamily="18" charset="0"/>
                <a:ea typeface="Cambria" pitchFamily="18" charset="0"/>
              </a:rPr>
              <a:t>		</a:t>
            </a:r>
            <a:r>
              <a:rPr lang="it-IT" sz="3200" b="1" dirty="0" smtClean="0">
                <a:latin typeface="AR JULIAN" pitchFamily="2" charset="0"/>
                <a:ea typeface="Cambria" pitchFamily="18" charset="0"/>
              </a:rPr>
              <a:t>Paura</a:t>
            </a:r>
            <a:r>
              <a:rPr lang="it-IT" sz="2800" b="1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pPr>
              <a:buNone/>
            </a:pPr>
            <a:r>
              <a:rPr lang="it-IT" sz="3200" b="1" dirty="0" smtClean="0">
                <a:latin typeface="Bahnschrift" pitchFamily="34" charset="0"/>
                <a:ea typeface="Cambria" pitchFamily="18" charset="0"/>
              </a:rPr>
              <a:t>Rifiuto</a:t>
            </a:r>
            <a:r>
              <a:rPr lang="it-IT" sz="2800" b="1" dirty="0" smtClean="0">
                <a:latin typeface="Cambria" pitchFamily="18" charset="0"/>
                <a:ea typeface="Cambria" pitchFamily="18" charset="0"/>
              </a:rPr>
              <a:t>						</a:t>
            </a:r>
            <a:r>
              <a:rPr lang="it-IT" sz="3600" b="1" dirty="0" smtClean="0">
                <a:latin typeface="Ink Free" pitchFamily="66" charset="0"/>
                <a:ea typeface="Cambria" pitchFamily="18" charset="0"/>
              </a:rPr>
              <a:t>Ansia </a:t>
            </a:r>
          </a:p>
          <a:p>
            <a:pPr>
              <a:buNone/>
            </a:pPr>
            <a:r>
              <a:rPr lang="it-IT" sz="2800" b="1" dirty="0" smtClean="0">
                <a:latin typeface="Cambria" pitchFamily="18" charset="0"/>
                <a:ea typeface="Cambria" pitchFamily="18" charset="0"/>
              </a:rPr>
              <a:t>			</a:t>
            </a:r>
            <a:r>
              <a:rPr lang="it-IT" sz="3200" b="1" dirty="0" smtClean="0">
                <a:latin typeface="MingLiU-ExtB" pitchFamily="18" charset="-120"/>
                <a:ea typeface="MingLiU-ExtB" pitchFamily="18" charset="-120"/>
              </a:rPr>
              <a:t>Fatica</a:t>
            </a:r>
            <a:r>
              <a:rPr lang="it-IT" sz="2800" b="1" dirty="0" smtClean="0">
                <a:latin typeface="Cambria" pitchFamily="18" charset="0"/>
                <a:ea typeface="Cambria" pitchFamily="18" charset="0"/>
              </a:rPr>
              <a:t> 			</a:t>
            </a:r>
            <a:r>
              <a:rPr lang="it-IT" sz="4000" b="1" dirty="0" smtClean="0">
                <a:latin typeface="Monotype Corsiva" pitchFamily="66" charset="0"/>
                <a:ea typeface="Cambria" pitchFamily="18" charset="0"/>
              </a:rPr>
              <a:t>Aiuto</a:t>
            </a:r>
          </a:p>
          <a:p>
            <a:pPr>
              <a:buNone/>
            </a:pPr>
            <a:r>
              <a:rPr lang="it-IT" sz="3900" b="1" dirty="0" smtClean="0">
                <a:latin typeface="Segoe Script" pitchFamily="66" charset="0"/>
                <a:ea typeface="Cambria" pitchFamily="18" charset="0"/>
              </a:rPr>
              <a:t>Emozioni</a:t>
            </a:r>
            <a:r>
              <a:rPr lang="it-IT" sz="2800" b="1" dirty="0" smtClean="0">
                <a:latin typeface="Cambria" pitchFamily="18" charset="0"/>
                <a:ea typeface="Cambria" pitchFamily="18" charset="0"/>
              </a:rPr>
              <a:t> 	                           	</a:t>
            </a:r>
            <a:r>
              <a:rPr lang="it-IT" sz="3900" b="1" dirty="0" smtClean="0">
                <a:latin typeface="SimSun" pitchFamily="2" charset="-122"/>
                <a:ea typeface="SimSun" pitchFamily="2" charset="-122"/>
              </a:rPr>
              <a:t>Giudizio</a:t>
            </a:r>
            <a:r>
              <a:rPr lang="it-IT" sz="2800" b="1" dirty="0" smtClean="0">
                <a:latin typeface="Cambria" pitchFamily="18" charset="0"/>
                <a:ea typeface="Cambria" pitchFamily="18" charset="0"/>
              </a:rPr>
              <a:t> 	</a:t>
            </a:r>
          </a:p>
          <a:p>
            <a:pPr>
              <a:buNone/>
            </a:pPr>
            <a:endParaRPr lang="it-IT" sz="2800" b="1" dirty="0" smtClean="0"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r>
              <a:rPr lang="it-IT" sz="2800" b="1" dirty="0" smtClean="0">
                <a:latin typeface="Cambria" pitchFamily="18" charset="0"/>
                <a:ea typeface="Cambria" pitchFamily="18" charset="0"/>
              </a:rPr>
              <a:t>		</a:t>
            </a:r>
            <a:r>
              <a:rPr lang="it-IT" sz="2800" b="1" dirty="0" smtClean="0">
                <a:latin typeface="Segoe UI Semibold" pitchFamily="34" charset="0"/>
                <a:ea typeface="Cambria" pitchFamily="18" charset="0"/>
                <a:cs typeface="Segoe UI Semibold" pitchFamily="34" charset="0"/>
              </a:rPr>
              <a:t>Lavoro</a:t>
            </a:r>
            <a:r>
              <a:rPr lang="it-IT" sz="2800" b="1" dirty="0" smtClean="0">
                <a:latin typeface="Cambria" pitchFamily="18" charset="0"/>
                <a:ea typeface="Cambria" pitchFamily="18" charset="0"/>
              </a:rPr>
              <a:t> 		</a:t>
            </a:r>
            <a:r>
              <a:rPr lang="it-IT" sz="3900" b="1" dirty="0" smtClean="0">
                <a:latin typeface="Monotype Corsiva" pitchFamily="66" charset="0"/>
                <a:ea typeface="Cambria" pitchFamily="18" charset="0"/>
              </a:rPr>
              <a:t>Scuola</a:t>
            </a:r>
          </a:p>
          <a:p>
            <a:pPr>
              <a:buNone/>
            </a:pPr>
            <a:r>
              <a:rPr lang="it-IT" sz="3500" b="1" dirty="0" smtClean="0">
                <a:latin typeface="AR CHRISTY" pitchFamily="2" charset="0"/>
                <a:ea typeface="Cambria" pitchFamily="18" charset="0"/>
              </a:rPr>
              <a:t>Disagio </a:t>
            </a:r>
            <a:r>
              <a:rPr lang="it-IT" sz="2800" b="1" dirty="0" smtClean="0">
                <a:latin typeface="Cambria" pitchFamily="18" charset="0"/>
                <a:ea typeface="Cambria" pitchFamily="18" charset="0"/>
              </a:rPr>
              <a:t>					</a:t>
            </a:r>
            <a:r>
              <a:rPr lang="it-IT" sz="3500" b="1" dirty="0" smtClean="0">
                <a:latin typeface="Segoe Script" pitchFamily="66" charset="0"/>
                <a:ea typeface="Cambria" pitchFamily="18" charset="0"/>
              </a:rPr>
              <a:t>Rinuncia</a:t>
            </a:r>
          </a:p>
          <a:p>
            <a:pPr algn="ctr">
              <a:buNone/>
            </a:pPr>
            <a:r>
              <a:rPr lang="it-IT" sz="3900" b="1" dirty="0" smtClean="0">
                <a:latin typeface="Ink Free" pitchFamily="66" charset="0"/>
                <a:ea typeface="Cambria" pitchFamily="18" charset="0"/>
              </a:rPr>
              <a:t>Bisogni</a:t>
            </a:r>
            <a:r>
              <a:rPr lang="it-IT" sz="2800" b="1" dirty="0" smtClean="0">
                <a:latin typeface="Cambria" pitchFamily="18" charset="0"/>
                <a:ea typeface="Cambria" pitchFamily="18" charset="0"/>
              </a:rPr>
              <a:t>		</a:t>
            </a:r>
            <a:r>
              <a:rPr lang="it-IT" sz="4800" b="1" dirty="0" smtClean="0">
                <a:latin typeface="AR BONNIE" pitchFamily="2" charset="0"/>
                <a:ea typeface="Cambria" pitchFamily="18" charset="0"/>
              </a:rPr>
              <a:t>Benessere</a:t>
            </a:r>
          </a:p>
          <a:p>
            <a:pPr algn="ctr">
              <a:buNone/>
            </a:pPr>
            <a:r>
              <a:rPr lang="it-IT" sz="2800" b="1" dirty="0" smtClean="0">
                <a:latin typeface="Bahnschrift" pitchFamily="34" charset="0"/>
                <a:ea typeface="Cambria" pitchFamily="18" charset="0"/>
              </a:rPr>
              <a:t>Strategie</a:t>
            </a:r>
            <a:r>
              <a:rPr lang="it-IT" sz="2800" b="1" dirty="0" smtClean="0">
                <a:latin typeface="Cambria" pitchFamily="18" charset="0"/>
                <a:ea typeface="Cambria" pitchFamily="18" charset="0"/>
              </a:rPr>
              <a:t>			</a:t>
            </a:r>
            <a:r>
              <a:rPr lang="it-IT" sz="4300" b="1" dirty="0" smtClean="0">
                <a:latin typeface="AR DECODE" pitchFamily="2" charset="0"/>
                <a:ea typeface="Cambria" pitchFamily="18" charset="0"/>
              </a:rPr>
              <a:t> Amici</a:t>
            </a:r>
          </a:p>
          <a:p>
            <a:pPr algn="ctr">
              <a:buNone/>
            </a:pPr>
            <a:r>
              <a:rPr lang="it-IT" sz="3800" b="1" dirty="0" smtClean="0">
                <a:latin typeface="MingLiU-ExtB" pitchFamily="18" charset="-120"/>
                <a:ea typeface="MingLiU-ExtB" pitchFamily="18" charset="-120"/>
              </a:rPr>
              <a:t>Rete</a:t>
            </a:r>
            <a:r>
              <a:rPr lang="it-IT" sz="2800" b="1" dirty="0" smtClean="0">
                <a:latin typeface="MingLiU-ExtB" pitchFamily="18" charset="-120"/>
                <a:ea typeface="MingLiU-ExtB" pitchFamily="18" charset="-120"/>
              </a:rPr>
              <a:t> 	</a:t>
            </a:r>
            <a:r>
              <a:rPr lang="it-IT" sz="2800" b="1" dirty="0" smtClean="0">
                <a:latin typeface="Cambria" pitchFamily="18" charset="0"/>
                <a:ea typeface="Cambria" pitchFamily="18" charset="0"/>
              </a:rPr>
              <a:t>	</a:t>
            </a:r>
            <a:r>
              <a:rPr lang="it-IT" sz="4700" b="1" dirty="0" smtClean="0">
                <a:latin typeface="AR BONNIE" pitchFamily="2" charset="0"/>
                <a:ea typeface="Cambria" pitchFamily="18" charset="0"/>
              </a:rPr>
              <a:t>Futuro</a:t>
            </a:r>
            <a:r>
              <a:rPr lang="it-IT" sz="2800" b="1" dirty="0" smtClean="0">
                <a:latin typeface="Cambria" pitchFamily="18" charset="0"/>
                <a:ea typeface="Cambria" pitchFamily="18" charset="0"/>
              </a:rPr>
              <a:t> 			Felicità</a:t>
            </a:r>
          </a:p>
          <a:p>
            <a:pPr algn="just">
              <a:buNone/>
            </a:pPr>
            <a:endParaRPr lang="it-IT" sz="3200" b="1" dirty="0" smtClean="0">
              <a:latin typeface="Cambria" pitchFamily="18" charset="0"/>
              <a:ea typeface="Cambria" pitchFamily="18" charset="0"/>
            </a:endParaRPr>
          </a:p>
          <a:p>
            <a:pPr algn="just">
              <a:buNone/>
            </a:pPr>
            <a:endParaRPr lang="it-IT" sz="3200" b="1" dirty="0" smtClean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INTRODUZIONE</a:t>
            </a:r>
            <a:endParaRPr lang="it-IT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endParaRPr lang="it-IT" sz="2200" dirty="0" smtClean="0">
              <a:latin typeface="Cambria" pitchFamily="18" charset="0"/>
              <a:cs typeface="Calibri Light" pitchFamily="34" charset="0"/>
            </a:endParaRPr>
          </a:p>
          <a:p>
            <a:pPr algn="just">
              <a:buNone/>
            </a:pPr>
            <a:endParaRPr lang="it-IT" sz="2200" dirty="0" smtClean="0">
              <a:latin typeface="Cambria" pitchFamily="18" charset="0"/>
              <a:cs typeface="Calibri Light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it-IT" sz="2200" dirty="0" smtClean="0">
                <a:latin typeface="Cambria" pitchFamily="18" charset="0"/>
                <a:cs typeface="Calibri Light" pitchFamily="34" charset="0"/>
              </a:rPr>
              <a:t>J. HALLEY parla di </a:t>
            </a:r>
            <a:r>
              <a:rPr lang="it-IT" sz="2200" b="1" dirty="0" smtClean="0">
                <a:latin typeface="Cambria" pitchFamily="18" charset="0"/>
                <a:cs typeface="Calibri Light" pitchFamily="34" charset="0"/>
              </a:rPr>
              <a:t>“CRISI </a:t>
            </a:r>
            <a:r>
              <a:rPr lang="it-IT" sz="2200" b="1" dirty="0" err="1" smtClean="0">
                <a:latin typeface="Cambria" pitchFamily="18" charset="0"/>
                <a:cs typeface="Calibri Light" pitchFamily="34" charset="0"/>
              </a:rPr>
              <a:t>DI</a:t>
            </a:r>
            <a:r>
              <a:rPr lang="it-IT" sz="2200" b="1" dirty="0" smtClean="0">
                <a:latin typeface="Cambria" pitchFamily="18" charset="0"/>
                <a:cs typeface="Calibri Light" pitchFamily="34" charset="0"/>
              </a:rPr>
              <a:t> TRANSIZIONE</a:t>
            </a:r>
            <a:r>
              <a:rPr lang="it-IT" sz="2200" dirty="0" smtClean="0">
                <a:latin typeface="Cambria" pitchFamily="18" charset="0"/>
                <a:cs typeface="Calibri Light" pitchFamily="34" charset="0"/>
              </a:rPr>
              <a:t>” riferendosi </a:t>
            </a:r>
          </a:p>
          <a:p>
            <a:pPr algn="ctr">
              <a:lnSpc>
                <a:spcPct val="150000"/>
              </a:lnSpc>
              <a:buNone/>
            </a:pPr>
            <a:r>
              <a:rPr lang="it-IT" sz="2200" dirty="0" smtClean="0">
                <a:latin typeface="Cambria" pitchFamily="18" charset="0"/>
                <a:cs typeface="Calibri Light" pitchFamily="34" charset="0"/>
              </a:rPr>
              <a:t>al passaggio da una fase all’altra del ciclo vitale dell’individuo </a:t>
            </a:r>
          </a:p>
          <a:p>
            <a:pPr algn="ctr">
              <a:lnSpc>
                <a:spcPct val="150000"/>
              </a:lnSpc>
              <a:buNone/>
            </a:pPr>
            <a:r>
              <a:rPr lang="it-IT" sz="2200" dirty="0" smtClean="0">
                <a:latin typeface="Cambria" pitchFamily="18" charset="0"/>
                <a:cs typeface="Calibri Light" pitchFamily="34" charset="0"/>
              </a:rPr>
              <a:t>e della famiglia. </a:t>
            </a:r>
            <a:r>
              <a:rPr lang="it-IT" sz="2200" u="sng" dirty="0" smtClean="0">
                <a:latin typeface="Cambria" pitchFamily="18" charset="0"/>
                <a:cs typeface="Calibri Light" pitchFamily="34" charset="0"/>
              </a:rPr>
              <a:t>Anche l’arrivo della diagnosi </a:t>
            </a:r>
          </a:p>
          <a:p>
            <a:pPr algn="ctr">
              <a:lnSpc>
                <a:spcPct val="150000"/>
              </a:lnSpc>
              <a:buNone/>
            </a:pPr>
            <a:r>
              <a:rPr lang="it-IT" sz="2200" dirty="0" smtClean="0">
                <a:latin typeface="Cambria" pitchFamily="18" charset="0"/>
                <a:cs typeface="Calibri Light" pitchFamily="34" charset="0"/>
              </a:rPr>
              <a:t>si può considerare un momento di squilibrio </a:t>
            </a:r>
          </a:p>
          <a:p>
            <a:pPr algn="ctr">
              <a:lnSpc>
                <a:spcPct val="150000"/>
              </a:lnSpc>
              <a:buNone/>
            </a:pPr>
            <a:r>
              <a:rPr lang="it-IT" sz="2200" dirty="0" smtClean="0">
                <a:latin typeface="Cambria" pitchFamily="18" charset="0"/>
                <a:cs typeface="Calibri Light" pitchFamily="34" charset="0"/>
              </a:rPr>
              <a:t>in cui tutta la famiglia si trova ad affrontare un evento potenzialmente problematico per ciascun membro.</a:t>
            </a:r>
          </a:p>
          <a:p>
            <a:pPr algn="ctr">
              <a:buNone/>
            </a:pPr>
            <a:endParaRPr lang="it-IT" sz="2200" u="sng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i="1" dirty="0" smtClean="0">
                <a:latin typeface="Cambria" pitchFamily="18" charset="0"/>
                <a:ea typeface="Cambria" pitchFamily="18" charset="0"/>
              </a:rPr>
              <a:t>IL FUTURO DEI FIGLI si costruisce giorno per giorno.  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  <a:ea typeface="Cambria" pitchFamily="18" charset="0"/>
              </a:rPr>
              <a:t>Il punto di partenza riguarda l’accettazione della realtà,  la conoscenza delle loro caratteristiche neuropsicologiche e il coraggio delle nostre emozioni. Il primo grande passo dunque riguarda i genitori :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  <a:ea typeface="Cambria" pitchFamily="18" charset="0"/>
              </a:rPr>
              <a:t>Fate emerge tutte le vostre </a:t>
            </a:r>
            <a:r>
              <a:rPr lang="it-IT" sz="2400" dirty="0" err="1" smtClean="0">
                <a:latin typeface="Cambria" pitchFamily="18" charset="0"/>
                <a:ea typeface="Cambria" pitchFamily="18" charset="0"/>
              </a:rPr>
              <a:t>emozioni…</a:t>
            </a:r>
            <a:endParaRPr lang="it-IT" sz="2400" dirty="0" smtClean="0">
              <a:latin typeface="Cambria" pitchFamily="18" charset="0"/>
              <a:ea typeface="Cambria" pitchFamily="18" charset="0"/>
            </a:endParaRP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  <a:ea typeface="Cambria" pitchFamily="18" charset="0"/>
              </a:rPr>
              <a:t>Buttatevi nel turbinio e nella confusione 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  <a:ea typeface="Cambria" pitchFamily="18" charset="0"/>
              </a:rPr>
              <a:t>che queste all’inizio </a:t>
            </a:r>
            <a:r>
              <a:rPr lang="it-IT" sz="2400" dirty="0" err="1" smtClean="0">
                <a:latin typeface="Cambria" pitchFamily="18" charset="0"/>
                <a:ea typeface="Cambria" pitchFamily="18" charset="0"/>
              </a:rPr>
              <a:t>generano…</a:t>
            </a:r>
            <a:endParaRPr lang="it-IT" sz="2400" dirty="0" smtClean="0">
              <a:latin typeface="Cambria" pitchFamily="18" charset="0"/>
              <a:ea typeface="Cambria" pitchFamily="18" charset="0"/>
            </a:endParaRP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  <a:ea typeface="Cambria" pitchFamily="18" charset="0"/>
              </a:rPr>
              <a:t>Non abbiate paura di riconoscere nel QUI ED ORA </a:t>
            </a: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  <a:ea typeface="Cambria" pitchFamily="18" charset="0"/>
              </a:rPr>
              <a:t>tutto ciò che </a:t>
            </a:r>
            <a:r>
              <a:rPr lang="it-IT" sz="2400" dirty="0" err="1" smtClean="0">
                <a:latin typeface="Cambria" pitchFamily="18" charset="0"/>
                <a:ea typeface="Cambria" pitchFamily="18" charset="0"/>
              </a:rPr>
              <a:t>sentite…</a:t>
            </a:r>
            <a:endParaRPr lang="it-IT" sz="2400" dirty="0" smtClean="0">
              <a:latin typeface="Cambria" pitchFamily="18" charset="0"/>
              <a:ea typeface="Cambria" pitchFamily="18" charset="0"/>
            </a:endParaRP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  <a:ea typeface="Cambria" pitchFamily="18" charset="0"/>
              </a:rPr>
              <a:t>IL FUTURO DEI FIGLI si costruisce giorno per giorno offrendo loro un ambiente famigliare caldo, accogliente, protettivo nella giusta misura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endParaRPr lang="it-IT" sz="2000" dirty="0" smtClean="0"/>
          </a:p>
          <a:p>
            <a:pPr algn="ctr">
              <a:buFontTx/>
              <a:buChar char="-"/>
            </a:pPr>
            <a:r>
              <a:rPr lang="it-IT" sz="2200" i="1" dirty="0" smtClean="0">
                <a:latin typeface="Cambria" pitchFamily="18" charset="0"/>
                <a:ea typeface="Cambria" pitchFamily="18" charset="0"/>
              </a:rPr>
              <a:t>IL FUTURO DEI FIGLI si costruisce giorno per giorno </a:t>
            </a:r>
          </a:p>
          <a:p>
            <a:pPr algn="ctr">
              <a:buFontTx/>
              <a:buChar char="-"/>
            </a:pPr>
            <a:endParaRPr lang="it-IT" sz="2200" i="1" dirty="0" smtClean="0">
              <a:latin typeface="Cambria" pitchFamily="18" charset="0"/>
              <a:ea typeface="Cambria" pitchFamily="18" charset="0"/>
            </a:endParaRPr>
          </a:p>
          <a:p>
            <a:pPr algn="ctr">
              <a:buFontTx/>
              <a:buChar char="-"/>
            </a:pPr>
            <a:r>
              <a:rPr lang="it-IT" sz="2200" dirty="0" smtClean="0">
                <a:latin typeface="Cambria" pitchFamily="18" charset="0"/>
                <a:ea typeface="Cambria" pitchFamily="18" charset="0"/>
              </a:rPr>
              <a:t>Offrendo loro un ambiente famigliare caldo, accogliente, protettivo nella giusta misura</a:t>
            </a:r>
          </a:p>
          <a:p>
            <a:pPr algn="ctr">
              <a:buFontTx/>
              <a:buChar char="-"/>
            </a:pPr>
            <a:endParaRPr lang="it-IT" sz="2200" dirty="0" smtClean="0">
              <a:latin typeface="Cambria" pitchFamily="18" charset="0"/>
            </a:endParaRPr>
          </a:p>
          <a:p>
            <a:pPr algn="ctr">
              <a:buFontTx/>
              <a:buChar char="-"/>
            </a:pPr>
            <a:r>
              <a:rPr lang="it-IT" sz="2200" dirty="0" smtClean="0">
                <a:latin typeface="Cambria" pitchFamily="18" charset="0"/>
              </a:rPr>
              <a:t>Evitando aspettative eccessive o colpevolizzazione o rassegnazione</a:t>
            </a:r>
          </a:p>
          <a:p>
            <a:pPr algn="ctr">
              <a:buFontTx/>
              <a:buChar char="-"/>
            </a:pPr>
            <a:endParaRPr lang="it-IT" sz="2200" dirty="0" smtClean="0">
              <a:latin typeface="Cambria" pitchFamily="18" charset="0"/>
            </a:endParaRPr>
          </a:p>
          <a:p>
            <a:pPr algn="ctr">
              <a:buFontTx/>
              <a:buChar char="-"/>
            </a:pPr>
            <a:r>
              <a:rPr lang="it-IT" sz="2200" dirty="0" smtClean="0">
                <a:latin typeface="Cambria" pitchFamily="18" charset="0"/>
              </a:rPr>
              <a:t>Non pretendendo risultati impossibili.</a:t>
            </a:r>
          </a:p>
          <a:p>
            <a:pPr algn="ctr">
              <a:buFontTx/>
              <a:buChar char="-"/>
            </a:pPr>
            <a:r>
              <a:rPr lang="it-IT" sz="2200" i="1" dirty="0" smtClean="0">
                <a:latin typeface="Cambria" pitchFamily="18" charset="0"/>
              </a:rPr>
              <a:t>Non </a:t>
            </a:r>
            <a:r>
              <a:rPr lang="it-IT" sz="2200" i="1" dirty="0" err="1" smtClean="0">
                <a:latin typeface="Cambria" pitchFamily="18" charset="0"/>
              </a:rPr>
              <a:t>puniteli</a:t>
            </a:r>
            <a:r>
              <a:rPr lang="it-IT" sz="2200" i="1" dirty="0" smtClean="0">
                <a:latin typeface="Cambria" pitchFamily="18" charset="0"/>
              </a:rPr>
              <a:t> se non prendono i voti che vi aspettate</a:t>
            </a:r>
          </a:p>
          <a:p>
            <a:pPr algn="ctr">
              <a:buFontTx/>
              <a:buChar char="-"/>
            </a:pPr>
            <a:endParaRPr lang="it-IT" sz="2200" dirty="0" smtClean="0">
              <a:latin typeface="Cambria" pitchFamily="18" charset="0"/>
            </a:endParaRPr>
          </a:p>
          <a:p>
            <a:pPr algn="ctr">
              <a:buFontTx/>
              <a:buChar char="-"/>
            </a:pPr>
            <a:r>
              <a:rPr lang="it-IT" sz="2200" dirty="0" smtClean="0">
                <a:latin typeface="Cambria" pitchFamily="18" charset="0"/>
              </a:rPr>
              <a:t>Considerando i vostri </a:t>
            </a:r>
            <a:r>
              <a:rPr lang="it-IT" sz="2200" dirty="0" err="1" smtClean="0">
                <a:latin typeface="Cambria" pitchFamily="18" charset="0"/>
              </a:rPr>
              <a:t>figli…FIGLI</a:t>
            </a:r>
            <a:r>
              <a:rPr lang="it-IT" sz="2200" dirty="0" smtClean="0">
                <a:latin typeface="Cambria" pitchFamily="18" charset="0"/>
              </a:rPr>
              <a:t>! Non solo STUDENTI. </a:t>
            </a:r>
          </a:p>
          <a:p>
            <a:pPr algn="ctr">
              <a:buFontTx/>
              <a:buChar char="-"/>
            </a:pPr>
            <a:r>
              <a:rPr lang="it-IT" sz="2200" i="1" dirty="0" smtClean="0">
                <a:latin typeface="Cambria" pitchFamily="18" charset="0"/>
              </a:rPr>
              <a:t>Giocate con loro, arricchite la vostra relazione, dialogate, condividete esperienze insieme.</a:t>
            </a:r>
          </a:p>
          <a:p>
            <a:pPr algn="ctr">
              <a:buFontTx/>
              <a:buChar char="-"/>
            </a:pPr>
            <a:r>
              <a:rPr lang="it-IT" sz="2200" dirty="0" smtClean="0"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it-IT" sz="2000" dirty="0" smtClean="0"/>
          </a:p>
          <a:p>
            <a:pPr algn="ctr">
              <a:buFontTx/>
              <a:buChar char="-"/>
            </a:pPr>
            <a:r>
              <a:rPr lang="it-IT" sz="2200" i="1" dirty="0" smtClean="0">
                <a:latin typeface="Cambria" pitchFamily="18" charset="0"/>
                <a:ea typeface="Cambria" pitchFamily="18" charset="0"/>
              </a:rPr>
              <a:t>IL FUTURO DEI FIGLI si costruisce giorno per giorno </a:t>
            </a:r>
          </a:p>
          <a:p>
            <a:pPr algn="ctr">
              <a:buFontTx/>
              <a:buChar char="-"/>
            </a:pPr>
            <a:endParaRPr lang="it-IT" sz="2200" dirty="0" smtClean="0">
              <a:latin typeface="Cambria" pitchFamily="18" charset="0"/>
            </a:endParaRPr>
          </a:p>
          <a:p>
            <a:pPr algn="ctr">
              <a:buFontTx/>
              <a:buChar char="-"/>
            </a:pPr>
            <a:r>
              <a:rPr lang="it-IT" sz="2200" dirty="0" smtClean="0">
                <a:latin typeface="Cambria" pitchFamily="18" charset="0"/>
              </a:rPr>
              <a:t> Valorizzando le loro risorse</a:t>
            </a:r>
          </a:p>
          <a:p>
            <a:pPr algn="ctr">
              <a:buFontTx/>
              <a:buChar char="-"/>
            </a:pPr>
            <a:endParaRPr lang="it-IT" sz="2200" dirty="0" smtClean="0">
              <a:latin typeface="Cambria" pitchFamily="18" charset="0"/>
            </a:endParaRPr>
          </a:p>
          <a:p>
            <a:pPr algn="ctr">
              <a:buFontTx/>
              <a:buChar char="-"/>
            </a:pPr>
            <a:r>
              <a:rPr lang="it-IT" sz="2200" dirty="0" smtClean="0">
                <a:latin typeface="Cambria" pitchFamily="18" charset="0"/>
              </a:rPr>
              <a:t>I ragazzi DSA sono a forte rischio di bassa autostima. </a:t>
            </a:r>
          </a:p>
          <a:p>
            <a:pPr algn="ctr">
              <a:buFontTx/>
              <a:buChar char="-"/>
            </a:pPr>
            <a:r>
              <a:rPr lang="it-IT" sz="2200" dirty="0" smtClean="0">
                <a:latin typeface="Cambria" pitchFamily="18" charset="0"/>
              </a:rPr>
              <a:t>Aiutateli a scoprire e riconoscere le aree in cui sono competenti Potrebbero essere bravi in uno sport, nel disegno, nelle costruzioni, nella fotografia, nella musica, nel canto, essere generosi, essere simpatici e particolarmente amati dai </a:t>
            </a:r>
            <a:r>
              <a:rPr lang="it-IT" sz="2200" dirty="0" err="1" smtClean="0">
                <a:latin typeface="Cambria" pitchFamily="18" charset="0"/>
              </a:rPr>
              <a:t>coetanei…</a:t>
            </a:r>
            <a:r>
              <a:rPr lang="it-IT" sz="2200" dirty="0" smtClean="0">
                <a:latin typeface="Cambria" pitchFamily="18" charset="0"/>
              </a:rPr>
              <a:t>.. </a:t>
            </a:r>
          </a:p>
          <a:p>
            <a:pPr algn="ctr">
              <a:buFontTx/>
              <a:buChar char="-"/>
            </a:pPr>
            <a:r>
              <a:rPr lang="it-IT" sz="2200" dirty="0" smtClean="0">
                <a:latin typeface="Cambria" pitchFamily="18" charset="0"/>
              </a:rPr>
              <a:t>Ciò che sostiene l’autostima infatti è soprattutto il riconoscersi capace, ma anche essere riconosciuti capaci dagli altri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it-IT" sz="24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400" i="1" dirty="0" smtClean="0">
                <a:latin typeface="Cambria" pitchFamily="18" charset="0"/>
                <a:ea typeface="Cambria" pitchFamily="18" charset="0"/>
              </a:rPr>
              <a:t>IL FUTURO DEI FIGLI si costruisce giorno per giorno </a:t>
            </a:r>
          </a:p>
          <a:p>
            <a:pPr algn="ctr"/>
            <a:endParaRPr lang="it-IT" sz="2400" dirty="0" smtClean="0">
              <a:latin typeface="Cambria" pitchFamily="18" charset="0"/>
            </a:endParaRPr>
          </a:p>
          <a:p>
            <a:pPr algn="ctr"/>
            <a:r>
              <a:rPr lang="it-IT" sz="2400" dirty="0" smtClean="0">
                <a:latin typeface="Cambria" pitchFamily="18" charset="0"/>
              </a:rPr>
              <a:t>Guardandoli per quello che sono realmente e accettando che ciò che vedete sia completamente altro da ciò che volete vedere.</a:t>
            </a:r>
          </a:p>
          <a:p>
            <a:pPr algn="ctr"/>
            <a:endParaRPr lang="it-IT" sz="24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400" dirty="0" smtClean="0">
                <a:latin typeface="Cambria" pitchFamily="18" charset="0"/>
              </a:rPr>
              <a:t>Aiutandoli a scoprire e riconoscere i loro punti di forza e quelli di debolezza e sostenendo la consapevolezza del loro valore. </a:t>
            </a:r>
            <a:r>
              <a:rPr lang="it-IT" sz="2400" i="1" dirty="0" smtClean="0">
                <a:latin typeface="Cambria" pitchFamily="18" charset="0"/>
              </a:rPr>
              <a:t>Seminate perché diventino brave persone e non solo bravi scolari</a:t>
            </a:r>
          </a:p>
          <a:p>
            <a:pPr algn="ctr">
              <a:buNone/>
            </a:pPr>
            <a:endParaRPr lang="it-IT" sz="2400" dirty="0" smtClean="0">
              <a:latin typeface="Cambria" pitchFamily="18" charset="0"/>
            </a:endParaRPr>
          </a:p>
          <a:p>
            <a:pPr algn="ctr"/>
            <a:r>
              <a:rPr lang="it-IT" sz="2400" dirty="0" smtClean="0">
                <a:latin typeface="Cambria" pitchFamily="18" charset="0"/>
              </a:rPr>
              <a:t>Aiutandoli a coltivare attività extrascolastiche socializzanti in cui possano sperimentarsi competenti.</a:t>
            </a:r>
          </a:p>
          <a:p>
            <a:pPr algn="ctr"/>
            <a:endParaRPr lang="it-IT" sz="2400" dirty="0" smtClean="0">
              <a:latin typeface="Cambria" pitchFamily="18" charset="0"/>
            </a:endParaRPr>
          </a:p>
          <a:p>
            <a:pPr algn="ctr"/>
            <a:r>
              <a:rPr lang="it-IT" sz="2400" dirty="0" smtClean="0">
                <a:latin typeface="Cambria" pitchFamily="18" charset="0"/>
              </a:rPr>
              <a:t>Facendo in modo che siano i loro talenti a definirli come persona e non le loro fatiche</a:t>
            </a:r>
            <a:endParaRPr lang="it-IT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b="1" dirty="0" smtClean="0">
                <a:latin typeface="Cambria" pitchFamily="18" charset="0"/>
              </a:rPr>
              <a:t>MA </a:t>
            </a:r>
            <a:r>
              <a:rPr lang="it-IT" sz="2400" b="1" dirty="0" err="1" smtClean="0">
                <a:latin typeface="Cambria" pitchFamily="18" charset="0"/>
              </a:rPr>
              <a:t>SOPRATTUTTO…</a:t>
            </a:r>
            <a:endParaRPr lang="it-IT" sz="2400" b="1" dirty="0" smtClean="0">
              <a:latin typeface="Cambria" pitchFamily="18" charset="0"/>
            </a:endParaRPr>
          </a:p>
          <a:p>
            <a:pPr algn="ctr"/>
            <a:endParaRPr lang="it-IT" sz="24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400" i="1" dirty="0" smtClean="0">
                <a:latin typeface="Cambria" pitchFamily="18" charset="0"/>
              </a:rPr>
              <a:t>MATURATE LA CONSAPEVOLEZZA </a:t>
            </a:r>
          </a:p>
          <a:p>
            <a:pPr algn="ctr">
              <a:buNone/>
            </a:pPr>
            <a:endParaRPr lang="it-IT" sz="2400" i="1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400" i="1" dirty="0" smtClean="0">
                <a:latin typeface="Cambria" pitchFamily="18" charset="0"/>
              </a:rPr>
              <a:t>CHE QUESTO PERCORSO </a:t>
            </a:r>
          </a:p>
          <a:p>
            <a:pPr algn="ctr">
              <a:buNone/>
            </a:pPr>
            <a:endParaRPr lang="it-IT" sz="2400" i="1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400" i="1" dirty="0" smtClean="0">
                <a:latin typeface="Cambria" pitchFamily="18" charset="0"/>
              </a:rPr>
              <a:t>NON RIGUARDA SOLO VOI CON I FIGLI “DSA”</a:t>
            </a:r>
          </a:p>
          <a:p>
            <a:pPr algn="ctr">
              <a:buNone/>
            </a:pPr>
            <a:endParaRPr lang="it-IT" sz="2400" i="1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it-IT" sz="2400" i="1" dirty="0" smtClean="0">
                <a:latin typeface="Cambria" pitchFamily="18" charset="0"/>
              </a:rPr>
              <a:t>MA RIGUARDA TUTTI I GENITORI DEL MONDO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724648"/>
          </a:xfrm>
        </p:spPr>
        <p:txBody>
          <a:bodyPr>
            <a:normAutofit/>
          </a:bodyPr>
          <a:lstStyle/>
          <a:p>
            <a:r>
              <a:rPr lang="it-IT" sz="4000" b="1" i="1" dirty="0" smtClean="0"/>
              <a:t>Stelle sulla terra</a:t>
            </a:r>
            <a:endParaRPr lang="it-IT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telle sulla terr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572000" y="-1589088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05461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just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just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just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it-IT" sz="4800" b="1" dirty="0" smtClean="0">
                <a:latin typeface="Calibri" pitchFamily="34" charset="0"/>
                <a:cs typeface="Calibri" pitchFamily="34" charset="0"/>
              </a:rPr>
              <a:t>L’IMPATTO CON LA DIAGNOSI</a:t>
            </a:r>
            <a:endParaRPr lang="it-IT" sz="48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it-IT" sz="2200" dirty="0" smtClean="0">
                <a:latin typeface="Cambria" pitchFamily="18" charset="0"/>
              </a:rPr>
              <a:t>Dopo un tempo più o meno lungo trascorso nel tentativo di comprendere i problemi del figlio e aiutarlo, </a:t>
            </a:r>
          </a:p>
          <a:p>
            <a:pPr marL="0" indent="0" algn="ctr">
              <a:buNone/>
            </a:pPr>
            <a:r>
              <a:rPr lang="it-IT" sz="2200" dirty="0" smtClean="0">
                <a:latin typeface="Cambria" pitchFamily="18" charset="0"/>
              </a:rPr>
              <a:t>arriva la diagnosi, </a:t>
            </a:r>
          </a:p>
          <a:p>
            <a:pPr marL="0" indent="0" algn="ctr">
              <a:buNone/>
            </a:pPr>
            <a:r>
              <a:rPr lang="it-IT" sz="2200" dirty="0" smtClean="0">
                <a:latin typeface="Cambria" pitchFamily="18" charset="0"/>
              </a:rPr>
              <a:t>una risposta alle tante domande che il genitore si era posto e che sembra portare un po’ di chiarezza a quella confusione.</a:t>
            </a:r>
          </a:p>
          <a:p>
            <a:pPr marL="0" indent="0" algn="ctr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it-IT" sz="2200" dirty="0" smtClean="0">
                <a:latin typeface="Cambria" pitchFamily="18" charset="0"/>
              </a:rPr>
              <a:t>Bisogna però fare i conti con l’emotività che accompagna la percezione dei genitori della situazione.</a:t>
            </a:r>
          </a:p>
          <a:p>
            <a:pPr marL="0" indent="0" algn="ctr">
              <a:buNone/>
            </a:pPr>
            <a:r>
              <a:rPr lang="it-IT" sz="2200" i="1" dirty="0" smtClean="0">
                <a:latin typeface="Cambria" pitchFamily="18" charset="0"/>
              </a:rPr>
              <a:t>Gli sforzi compiuti per arrivare alla Diagnosi, rendono difficile al genitore accettare che la diagnosi NON rappresenti un punto di arrivo, ma un nuovo punto di partenza.</a:t>
            </a:r>
          </a:p>
          <a:p>
            <a:pPr marL="0" indent="0" algn="just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it-IT" sz="22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4143380"/>
            <a:ext cx="8229600" cy="11430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Stelle sulla terra</a:t>
            </a:r>
            <a:br>
              <a:rPr lang="it-IT" sz="2400" dirty="0" smtClean="0"/>
            </a:br>
            <a:r>
              <a:rPr lang="it-IT" sz="2400" dirty="0" smtClean="0"/>
              <a:t>Film sulla dislessia</a:t>
            </a:r>
            <a:br>
              <a:rPr lang="it-IT" sz="2400" dirty="0" smtClean="0"/>
            </a:br>
            <a:r>
              <a:rPr lang="it-IT" sz="2400" dirty="0" smtClean="0"/>
              <a:t>su </a:t>
            </a:r>
            <a:r>
              <a:rPr lang="it-IT" sz="2400" dirty="0" err="1" smtClean="0"/>
              <a:t>Youtube</a:t>
            </a:r>
            <a:r>
              <a:rPr lang="it-IT" sz="2400" dirty="0" smtClean="0"/>
              <a:t> versione integrale e in italiano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elle sulla Terra   Maestro spiega cos'è la dislessi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572000" y="-1793875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1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200" dirty="0" smtClean="0">
                <a:latin typeface="Cambria" pitchFamily="18" charset="0"/>
              </a:rPr>
              <a:t>Genitori stanchi, confusi, spaventati, preoccupati, scoraggiati, con emozioni cariche di negatività e collegate alla percezione di sé e alla motivazione scolastica del figlio.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it-IT" sz="2200" dirty="0" smtClean="0">
              <a:latin typeface="Cambria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200" i="1" dirty="0" smtClean="0">
                <a:latin typeface="Cambria" pitchFamily="18" charset="0"/>
              </a:rPr>
              <a:t>L’emotività dei genitori </a:t>
            </a:r>
            <a:r>
              <a:rPr lang="it-IT" sz="2200" dirty="0" smtClean="0">
                <a:latin typeface="Cambria" pitchFamily="18" charset="0"/>
              </a:rPr>
              <a:t>mette infatti il figlio in uno stato di incertezza e allerta, si creano dinamiche che  si manifestano con comportamenti che a loro volta alimentano la preoccupazione del genitore, andando così a generare un pericoloso circolo vizioso.</a:t>
            </a:r>
          </a:p>
          <a:p>
            <a:pPr marL="0" indent="0" algn="just">
              <a:buNone/>
            </a:pPr>
            <a:endParaRPr lang="it-IT" sz="22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512</TotalTime>
  <Words>2216</Words>
  <Application>Microsoft Office PowerPoint</Application>
  <PresentationFormat>Presentazione su schermo (4:3)</PresentationFormat>
  <Paragraphs>305</Paragraphs>
  <Slides>46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7" baseType="lpstr">
      <vt:lpstr>Equinozio</vt:lpstr>
      <vt:lpstr>SERATA PER I GENITORI parte 1</vt:lpstr>
      <vt:lpstr>ARGOMENTI</vt:lpstr>
      <vt:lpstr>INTRODUZIONE</vt:lpstr>
      <vt:lpstr>INTRODUZIONE</vt:lpstr>
      <vt:lpstr>Diapositiva 5</vt:lpstr>
      <vt:lpstr>Diapositiva 6</vt:lpstr>
      <vt:lpstr>Stelle sulla terra Film sulla dislessia su Youtube versione integrale e in italiano</vt:lpstr>
      <vt:lpstr>Diapositiva 8</vt:lpstr>
      <vt:lpstr>Diapositiva 9</vt:lpstr>
      <vt:lpstr>Diapositiva 10</vt:lpstr>
      <vt:lpstr>Diapositiva 11</vt:lpstr>
      <vt:lpstr>Stelle sulla terra la storia degli alberi dell’isola Salomone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Il piccolo Nicolas e i suoi genitori “Il fiume che attraversa Parigi”</vt:lpstr>
      <vt:lpstr>Diapositiva 22</vt:lpstr>
      <vt:lpstr>Diapositiva 23</vt:lpstr>
      <vt:lpstr>DSA - Disturbi Specifici dell’Apprendimento</vt:lpstr>
      <vt:lpstr>Diapositiva 25</vt:lpstr>
      <vt:lpstr>DSA: COSA SONO</vt:lpstr>
      <vt:lpstr>DISLESSIA</vt:lpstr>
      <vt:lpstr>DISGRAFIA</vt:lpstr>
      <vt:lpstr>DISORTOGRAFIA</vt:lpstr>
      <vt:lpstr>DISCALCULIA</vt:lpstr>
      <vt:lpstr>UN NUOVO MODO DI APPRENDERE</vt:lpstr>
      <vt:lpstr>UN NUOVO MODO DI APPRENDERE</vt:lpstr>
      <vt:lpstr>GLI STRUMENTI</vt:lpstr>
      <vt:lpstr>GLI STRUMENTI</vt:lpstr>
      <vt:lpstr>I RAGAZZI HANNO IL DIRITTO DI SAPERE</vt:lpstr>
      <vt:lpstr>Stelle sulla terra il maestro parla ai suoi alunni di dislessia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Stelle sulla terra</vt:lpstr>
      <vt:lpstr>Diapositiva 46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salesiani varese</dc:title>
  <dc:creator>HP</dc:creator>
  <cp:lastModifiedBy>Stetabeta67</cp:lastModifiedBy>
  <cp:revision>85</cp:revision>
  <dcterms:created xsi:type="dcterms:W3CDTF">2018-08-04T15:37:00Z</dcterms:created>
  <dcterms:modified xsi:type="dcterms:W3CDTF">2018-08-18T21:53:47Z</dcterms:modified>
</cp:coreProperties>
</file>